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14" r:id="rId6"/>
    <p:sldMasterId id="2147483727" r:id="rId7"/>
  </p:sldMasterIdLst>
  <p:notesMasterIdLst>
    <p:notesMasterId r:id="rId29"/>
  </p:notesMasterIdLst>
  <p:sldIdLst>
    <p:sldId id="287" r:id="rId8"/>
    <p:sldId id="290" r:id="rId9"/>
    <p:sldId id="292" r:id="rId10"/>
    <p:sldId id="291" r:id="rId11"/>
    <p:sldId id="258" r:id="rId12"/>
    <p:sldId id="272" r:id="rId13"/>
    <p:sldId id="288" r:id="rId14"/>
    <p:sldId id="289" r:id="rId15"/>
    <p:sldId id="261" r:id="rId16"/>
    <p:sldId id="262" r:id="rId17"/>
    <p:sldId id="274" r:id="rId18"/>
    <p:sldId id="273" r:id="rId19"/>
    <p:sldId id="275" r:id="rId20"/>
    <p:sldId id="276" r:id="rId21"/>
    <p:sldId id="264" r:id="rId22"/>
    <p:sldId id="265" r:id="rId23"/>
    <p:sldId id="266" r:id="rId24"/>
    <p:sldId id="270" r:id="rId25"/>
    <p:sldId id="271" r:id="rId26"/>
    <p:sldId id="267"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907E3-32D4-44A9-ADD4-CFA3A6FD03EB}" type="datetimeFigureOut">
              <a:rPr lang="en-GB" smtClean="0"/>
              <a:t>06/02/2023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ADCB0-1E60-4BEB-B87F-A903C51DA255}" type="slidenum">
              <a:rPr lang="en-GB" smtClean="0"/>
              <a:t>‹#›</a:t>
            </a:fld>
            <a:endParaRPr lang="en-GB"/>
          </a:p>
        </p:txBody>
      </p:sp>
    </p:spTree>
    <p:extLst>
      <p:ext uri="{BB962C8B-B14F-4D97-AF65-F5344CB8AC3E}">
        <p14:creationId xmlns:p14="http://schemas.microsoft.com/office/powerpoint/2010/main" val="414763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BF2A13D-06C6-43B6-A26E-5A93ABF7A375}" type="slidenum">
              <a:rPr kumimoji="0" lang="en-US" altLang="en-US"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70772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107898E-C300-4702-B5AE-B974BE15F204}"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105514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7898E-C300-4702-B5AE-B974BE15F204}"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400027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7898E-C300-4702-B5AE-B974BE15F204}"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185345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1042920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2610524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2683586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342051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168178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307417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2012828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50416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07898E-C300-4702-B5AE-B974BE15F204}"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2763872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4129832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155223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CC0336-B107-459B-BF8F-2DDE9D88B3CD}" type="datetimeFigureOut">
              <a:rPr lang="en-GB" smtClean="0"/>
              <a:t>06/02/2023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17FB3AC-BC64-4A21-BC22-597C0D428A3C}" type="slidenum">
              <a:rPr lang="en-GB" smtClean="0"/>
              <a:t>‹#›</a:t>
            </a:fld>
            <a:endParaRPr lang="en-GB" dirty="0"/>
          </a:p>
        </p:txBody>
      </p:sp>
    </p:spTree>
    <p:extLst>
      <p:ext uri="{BB962C8B-B14F-4D97-AF65-F5344CB8AC3E}">
        <p14:creationId xmlns:p14="http://schemas.microsoft.com/office/powerpoint/2010/main" val="362260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E189498-82B7-4088-8E36-C92DA2D6219A}"/>
              </a:ext>
            </a:extLst>
          </p:cNvPr>
          <p:cNvSpPr>
            <a:spLocks noGrp="1"/>
          </p:cNvSpPr>
          <p:nvPr>
            <p:ph type="dt" sz="half" idx="10"/>
          </p:nvPr>
        </p:nvSpPr>
        <p:spPr/>
        <p:txBody>
          <a:bodyPr/>
          <a:lstStyle>
            <a:lvl1pPr>
              <a:defRPr/>
            </a:lvl1pPr>
          </a:lstStyle>
          <a:p>
            <a:pPr>
              <a:defRPr/>
            </a:pPr>
            <a:endParaRPr lang="en-GB" dirty="0"/>
          </a:p>
        </p:txBody>
      </p:sp>
      <p:sp>
        <p:nvSpPr>
          <p:cNvPr id="5" name="Footer Placeholder 2">
            <a:extLst>
              <a:ext uri="{FF2B5EF4-FFF2-40B4-BE49-F238E27FC236}">
                <a16:creationId xmlns:a16="http://schemas.microsoft.com/office/drawing/2014/main" id="{492234AD-BFE9-4B95-AF3A-54503897BBF2}"/>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22">
            <a:extLst>
              <a:ext uri="{FF2B5EF4-FFF2-40B4-BE49-F238E27FC236}">
                <a16:creationId xmlns:a16="http://schemas.microsoft.com/office/drawing/2014/main" id="{79A9BA5D-EA50-48F2-A750-511BCBE212EF}"/>
              </a:ext>
            </a:extLst>
          </p:cNvPr>
          <p:cNvSpPr>
            <a:spLocks noGrp="1"/>
          </p:cNvSpPr>
          <p:nvPr>
            <p:ph type="sldNum" sz="quarter" idx="12"/>
          </p:nvPr>
        </p:nvSpPr>
        <p:spPr/>
        <p:txBody>
          <a:bodyPr/>
          <a:lstStyle>
            <a:lvl1pPr>
              <a:defRPr/>
            </a:lvl1pPr>
          </a:lstStyle>
          <a:p>
            <a:pPr>
              <a:defRPr/>
            </a:pPr>
            <a:fld id="{6702DE64-D110-4187-8274-CF9D5EBB1AD5}" type="slidenum">
              <a:rPr lang="en-GB" altLang="en-US"/>
              <a:pPr>
                <a:defRPr/>
              </a:pPr>
              <a:t>‹#›</a:t>
            </a:fld>
            <a:endParaRPr lang="en-GB" altLang="en-US" dirty="0"/>
          </a:p>
        </p:txBody>
      </p:sp>
    </p:spTree>
    <p:extLst>
      <p:ext uri="{BB962C8B-B14F-4D97-AF65-F5344CB8AC3E}">
        <p14:creationId xmlns:p14="http://schemas.microsoft.com/office/powerpoint/2010/main" val="503485370"/>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09011B8A-FD5A-4B33-AA81-0D71CA757B14}"/>
              </a:ext>
            </a:extLst>
          </p:cNvPr>
          <p:cNvSpPr>
            <a:spLocks noGrp="1"/>
          </p:cNvSpPr>
          <p:nvPr>
            <p:ph type="dt" sz="half" idx="10"/>
          </p:nvPr>
        </p:nvSpPr>
        <p:spPr/>
        <p:txBody>
          <a:bodyPr/>
          <a:lstStyle>
            <a:lvl1pPr>
              <a:defRPr/>
            </a:lvl1pPr>
          </a:lstStyle>
          <a:p>
            <a:pPr>
              <a:defRPr/>
            </a:pPr>
            <a:endParaRPr lang="en-GB" dirty="0"/>
          </a:p>
        </p:txBody>
      </p:sp>
      <p:sp>
        <p:nvSpPr>
          <p:cNvPr id="4" name="Footer Placeholder 2">
            <a:extLst>
              <a:ext uri="{FF2B5EF4-FFF2-40B4-BE49-F238E27FC236}">
                <a16:creationId xmlns:a16="http://schemas.microsoft.com/office/drawing/2014/main" id="{7F168F9D-3AFB-46CB-BBFB-C3BA61CC1B23}"/>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22">
            <a:extLst>
              <a:ext uri="{FF2B5EF4-FFF2-40B4-BE49-F238E27FC236}">
                <a16:creationId xmlns:a16="http://schemas.microsoft.com/office/drawing/2014/main" id="{103888A1-132B-492F-8CC6-84A9206B8FFB}"/>
              </a:ext>
            </a:extLst>
          </p:cNvPr>
          <p:cNvSpPr>
            <a:spLocks noGrp="1"/>
          </p:cNvSpPr>
          <p:nvPr>
            <p:ph type="sldNum" sz="quarter" idx="12"/>
          </p:nvPr>
        </p:nvSpPr>
        <p:spPr/>
        <p:txBody>
          <a:bodyPr/>
          <a:lstStyle>
            <a:lvl1pPr>
              <a:defRPr/>
            </a:lvl1pPr>
          </a:lstStyle>
          <a:p>
            <a:pPr>
              <a:defRPr/>
            </a:pPr>
            <a:fld id="{1610788C-23E1-4469-9C9C-0531CE99CF32}" type="slidenum">
              <a:rPr lang="en-GB" altLang="en-US"/>
              <a:pPr>
                <a:defRPr/>
              </a:pPr>
              <a:t>‹#›</a:t>
            </a:fld>
            <a:endParaRPr lang="en-GB" altLang="en-US" dirty="0"/>
          </a:p>
        </p:txBody>
      </p:sp>
    </p:spTree>
    <p:extLst>
      <p:ext uri="{BB962C8B-B14F-4D97-AF65-F5344CB8AC3E}">
        <p14:creationId xmlns:p14="http://schemas.microsoft.com/office/powerpoint/2010/main" val="3462420386"/>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D41F3C6A-7EB9-4BE3-8212-CA10F10F871E}"/>
              </a:ext>
            </a:extLst>
          </p:cNvPr>
          <p:cNvSpPr>
            <a:spLocks noGrp="1"/>
          </p:cNvSpPr>
          <p:nvPr>
            <p:ph type="dt" sz="half" idx="10"/>
          </p:nvPr>
        </p:nvSpPr>
        <p:spPr/>
        <p:txBody>
          <a:bodyPr/>
          <a:lstStyle>
            <a:lvl1pPr>
              <a:defRPr/>
            </a:lvl1pPr>
          </a:lstStyle>
          <a:p>
            <a:pPr>
              <a:defRPr/>
            </a:pPr>
            <a:endParaRPr lang="en-GB" dirty="0"/>
          </a:p>
        </p:txBody>
      </p:sp>
      <p:sp>
        <p:nvSpPr>
          <p:cNvPr id="6" name="Footer Placeholder 2">
            <a:extLst>
              <a:ext uri="{FF2B5EF4-FFF2-40B4-BE49-F238E27FC236}">
                <a16:creationId xmlns:a16="http://schemas.microsoft.com/office/drawing/2014/main" id="{5397046D-C127-4E74-B014-651DB99AB0F6}"/>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22">
            <a:extLst>
              <a:ext uri="{FF2B5EF4-FFF2-40B4-BE49-F238E27FC236}">
                <a16:creationId xmlns:a16="http://schemas.microsoft.com/office/drawing/2014/main" id="{95D2DF7D-953C-42E5-A799-2E8C392FDE86}"/>
              </a:ext>
            </a:extLst>
          </p:cNvPr>
          <p:cNvSpPr>
            <a:spLocks noGrp="1"/>
          </p:cNvSpPr>
          <p:nvPr>
            <p:ph type="sldNum" sz="quarter" idx="12"/>
          </p:nvPr>
        </p:nvSpPr>
        <p:spPr/>
        <p:txBody>
          <a:bodyPr/>
          <a:lstStyle>
            <a:lvl1pPr>
              <a:defRPr/>
            </a:lvl1pPr>
          </a:lstStyle>
          <a:p>
            <a:pPr>
              <a:defRPr/>
            </a:pPr>
            <a:fld id="{3CCBA1CC-4B92-473E-A4D9-44770BDBFC5A}" type="slidenum">
              <a:rPr lang="en-GB" altLang="en-US"/>
              <a:pPr>
                <a:defRPr/>
              </a:pPr>
              <a:t>‹#›</a:t>
            </a:fld>
            <a:endParaRPr lang="en-GB" altLang="en-US" dirty="0"/>
          </a:p>
        </p:txBody>
      </p:sp>
    </p:spTree>
    <p:extLst>
      <p:ext uri="{BB962C8B-B14F-4D97-AF65-F5344CB8AC3E}">
        <p14:creationId xmlns:p14="http://schemas.microsoft.com/office/powerpoint/2010/main" val="1553338331"/>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AF7ED1E-E1F1-435E-BC70-BC9080F71A43}"/>
              </a:ext>
            </a:extLst>
          </p:cNvPr>
          <p:cNvSpPr>
            <a:spLocks noGrp="1"/>
          </p:cNvSpPr>
          <p:nvPr>
            <p:ph type="dt" sz="half" idx="10"/>
          </p:nvPr>
        </p:nvSpPr>
        <p:spPr/>
        <p:txBody>
          <a:bodyPr/>
          <a:lstStyle>
            <a:lvl1pPr>
              <a:defRPr/>
            </a:lvl1pPr>
          </a:lstStyle>
          <a:p>
            <a:pPr>
              <a:defRPr/>
            </a:pPr>
            <a:endParaRPr lang="en-GB" dirty="0"/>
          </a:p>
        </p:txBody>
      </p:sp>
      <p:sp>
        <p:nvSpPr>
          <p:cNvPr id="5" name="Footer Placeholder 2">
            <a:extLst>
              <a:ext uri="{FF2B5EF4-FFF2-40B4-BE49-F238E27FC236}">
                <a16:creationId xmlns:a16="http://schemas.microsoft.com/office/drawing/2014/main" id="{FC943F6E-63C0-4329-AFFF-6D988E02CC60}"/>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22">
            <a:extLst>
              <a:ext uri="{FF2B5EF4-FFF2-40B4-BE49-F238E27FC236}">
                <a16:creationId xmlns:a16="http://schemas.microsoft.com/office/drawing/2014/main" id="{0157B368-854E-4DA2-80FE-484B51439828}"/>
              </a:ext>
            </a:extLst>
          </p:cNvPr>
          <p:cNvSpPr>
            <a:spLocks noGrp="1"/>
          </p:cNvSpPr>
          <p:nvPr>
            <p:ph type="sldNum" sz="quarter" idx="12"/>
          </p:nvPr>
        </p:nvSpPr>
        <p:spPr/>
        <p:txBody>
          <a:bodyPr/>
          <a:lstStyle>
            <a:lvl1pPr>
              <a:defRPr/>
            </a:lvl1pPr>
          </a:lstStyle>
          <a:p>
            <a:pPr>
              <a:defRPr/>
            </a:pPr>
            <a:fld id="{0EF27DEB-35CC-4DB3-A3DD-1532D8A539D7}" type="slidenum">
              <a:rPr lang="en-GB" altLang="en-US"/>
              <a:pPr>
                <a:defRPr/>
              </a:pPr>
              <a:t>‹#›</a:t>
            </a:fld>
            <a:endParaRPr lang="en-GB" altLang="en-US" dirty="0"/>
          </a:p>
        </p:txBody>
      </p:sp>
    </p:spTree>
    <p:extLst>
      <p:ext uri="{BB962C8B-B14F-4D97-AF65-F5344CB8AC3E}">
        <p14:creationId xmlns:p14="http://schemas.microsoft.com/office/powerpoint/2010/main" val="2888615489"/>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2A58FAFD-636B-4049-81DA-B6333E621B0D}"/>
              </a:ext>
            </a:extLst>
          </p:cNvPr>
          <p:cNvSpPr>
            <a:spLocks noGrp="1"/>
          </p:cNvSpPr>
          <p:nvPr>
            <p:ph type="dt" sz="half" idx="10"/>
          </p:nvPr>
        </p:nvSpPr>
        <p:spPr/>
        <p:txBody>
          <a:bodyPr/>
          <a:lstStyle>
            <a:lvl1pPr>
              <a:defRPr/>
            </a:lvl1pPr>
          </a:lstStyle>
          <a:p>
            <a:pPr>
              <a:defRPr/>
            </a:pPr>
            <a:endParaRPr lang="en-GB" dirty="0"/>
          </a:p>
        </p:txBody>
      </p:sp>
      <p:sp>
        <p:nvSpPr>
          <p:cNvPr id="3" name="Footer Placeholder 2">
            <a:extLst>
              <a:ext uri="{FF2B5EF4-FFF2-40B4-BE49-F238E27FC236}">
                <a16:creationId xmlns:a16="http://schemas.microsoft.com/office/drawing/2014/main" id="{6EFC36CF-6624-42CA-B7E3-EECCD89D7CB6}"/>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22">
            <a:extLst>
              <a:ext uri="{FF2B5EF4-FFF2-40B4-BE49-F238E27FC236}">
                <a16:creationId xmlns:a16="http://schemas.microsoft.com/office/drawing/2014/main" id="{78CAD87B-985D-44B1-8B9F-CCA9597500A6}"/>
              </a:ext>
            </a:extLst>
          </p:cNvPr>
          <p:cNvSpPr>
            <a:spLocks noGrp="1"/>
          </p:cNvSpPr>
          <p:nvPr>
            <p:ph type="sldNum" sz="quarter" idx="12"/>
          </p:nvPr>
        </p:nvSpPr>
        <p:spPr/>
        <p:txBody>
          <a:bodyPr/>
          <a:lstStyle>
            <a:lvl1pPr>
              <a:defRPr/>
            </a:lvl1pPr>
          </a:lstStyle>
          <a:p>
            <a:pPr>
              <a:defRPr/>
            </a:pPr>
            <a:fld id="{CA496792-25AB-4D0F-A365-FBB63FF1B1E8}" type="slidenum">
              <a:rPr lang="en-GB" altLang="en-US"/>
              <a:pPr>
                <a:defRPr/>
              </a:pPr>
              <a:t>‹#›</a:t>
            </a:fld>
            <a:endParaRPr lang="en-GB" altLang="en-US" dirty="0"/>
          </a:p>
        </p:txBody>
      </p:sp>
    </p:spTree>
    <p:extLst>
      <p:ext uri="{BB962C8B-B14F-4D97-AF65-F5344CB8AC3E}">
        <p14:creationId xmlns:p14="http://schemas.microsoft.com/office/powerpoint/2010/main" val="1501477208"/>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B855C43-B5A6-4F76-AF79-8EFE4C588579}" type="slidenum">
              <a:rPr lang="en-US" altLang="en-US"/>
              <a:pPr>
                <a:defRPr/>
              </a:pPr>
              <a:t>‹#›</a:t>
            </a:fld>
            <a:endParaRPr lang="en-US" altLang="en-US"/>
          </a:p>
        </p:txBody>
      </p:sp>
    </p:spTree>
    <p:extLst>
      <p:ext uri="{BB962C8B-B14F-4D97-AF65-F5344CB8AC3E}">
        <p14:creationId xmlns:p14="http://schemas.microsoft.com/office/powerpoint/2010/main" val="364846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A1117A5-415C-4CA2-AF95-2EC04D8C99A1}" type="slidenum">
              <a:rPr lang="en-US" altLang="en-US"/>
              <a:pPr>
                <a:defRPr/>
              </a:pPr>
              <a:t>‹#›</a:t>
            </a:fld>
            <a:endParaRPr lang="en-US" altLang="en-US"/>
          </a:p>
        </p:txBody>
      </p:sp>
    </p:spTree>
    <p:extLst>
      <p:ext uri="{BB962C8B-B14F-4D97-AF65-F5344CB8AC3E}">
        <p14:creationId xmlns:p14="http://schemas.microsoft.com/office/powerpoint/2010/main" val="165518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07898E-C300-4702-B5AE-B974BE15F204}" type="datetimeFigureOut">
              <a:rPr lang="en-GB" smtClean="0"/>
              <a:t>06/02/2023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2472845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7" indent="0">
              <a:buNone/>
              <a:defRPr sz="1801">
                <a:solidFill>
                  <a:schemeClr val="tx1">
                    <a:tint val="75000"/>
                  </a:schemeClr>
                </a:solidFill>
              </a:defRPr>
            </a:lvl2pPr>
            <a:lvl3pPr marL="914354" indent="0">
              <a:buNone/>
              <a:defRPr sz="1600">
                <a:solidFill>
                  <a:schemeClr val="tx1">
                    <a:tint val="75000"/>
                  </a:schemeClr>
                </a:solidFill>
              </a:defRPr>
            </a:lvl3pPr>
            <a:lvl4pPr marL="1371531" indent="0">
              <a:buNone/>
              <a:defRPr sz="1401">
                <a:solidFill>
                  <a:schemeClr val="tx1">
                    <a:tint val="75000"/>
                  </a:schemeClr>
                </a:solidFill>
              </a:defRPr>
            </a:lvl4pPr>
            <a:lvl5pPr marL="1828709" indent="0">
              <a:buNone/>
              <a:defRPr sz="1401">
                <a:solidFill>
                  <a:schemeClr val="tx1">
                    <a:tint val="75000"/>
                  </a:schemeClr>
                </a:solidFill>
              </a:defRPr>
            </a:lvl5pPr>
            <a:lvl6pPr marL="2285886" indent="0">
              <a:buNone/>
              <a:defRPr sz="1401">
                <a:solidFill>
                  <a:schemeClr val="tx1">
                    <a:tint val="75000"/>
                  </a:schemeClr>
                </a:solidFill>
              </a:defRPr>
            </a:lvl6pPr>
            <a:lvl7pPr marL="2743063" indent="0">
              <a:buNone/>
              <a:defRPr sz="1401">
                <a:solidFill>
                  <a:schemeClr val="tx1">
                    <a:tint val="75000"/>
                  </a:schemeClr>
                </a:solidFill>
              </a:defRPr>
            </a:lvl7pPr>
            <a:lvl8pPr marL="3200240" indent="0">
              <a:buNone/>
              <a:defRPr sz="1401">
                <a:solidFill>
                  <a:schemeClr val="tx1">
                    <a:tint val="75000"/>
                  </a:schemeClr>
                </a:solidFill>
              </a:defRPr>
            </a:lvl8pPr>
            <a:lvl9pPr marL="3657417"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07C8CDAF-6DAF-4062-830D-4CA02C53BF2D}" type="slidenum">
              <a:rPr lang="en-US" altLang="en-US"/>
              <a:pPr>
                <a:defRPr/>
              </a:pPr>
              <a:t>‹#›</a:t>
            </a:fld>
            <a:endParaRPr lang="en-US" altLang="en-US"/>
          </a:p>
        </p:txBody>
      </p:sp>
    </p:spTree>
    <p:extLst>
      <p:ext uri="{BB962C8B-B14F-4D97-AF65-F5344CB8AC3E}">
        <p14:creationId xmlns:p14="http://schemas.microsoft.com/office/powerpoint/2010/main" val="782730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9A101C7C-6ADB-4E62-BC14-77FE193E6AAF}" type="slidenum">
              <a:rPr lang="en-US" altLang="en-US"/>
              <a:pPr>
                <a:defRPr/>
              </a:pPr>
              <a:t>‹#›</a:t>
            </a:fld>
            <a:endParaRPr lang="en-US" altLang="en-US"/>
          </a:p>
        </p:txBody>
      </p:sp>
    </p:spTree>
    <p:extLst>
      <p:ext uri="{BB962C8B-B14F-4D97-AF65-F5344CB8AC3E}">
        <p14:creationId xmlns:p14="http://schemas.microsoft.com/office/powerpoint/2010/main" val="247606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75DDE94B-A8D4-4CDA-9ABA-961F27E9A0B2}" type="slidenum">
              <a:rPr lang="en-US" altLang="en-US"/>
              <a:pPr>
                <a:defRPr/>
              </a:pPr>
              <a:t>‹#›</a:t>
            </a:fld>
            <a:endParaRPr lang="en-US" altLang="en-US"/>
          </a:p>
        </p:txBody>
      </p:sp>
    </p:spTree>
    <p:extLst>
      <p:ext uri="{BB962C8B-B14F-4D97-AF65-F5344CB8AC3E}">
        <p14:creationId xmlns:p14="http://schemas.microsoft.com/office/powerpoint/2010/main" val="369487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B08A1192-7577-40AA-8A8E-40B7025EDEB7}" type="slidenum">
              <a:rPr lang="en-US" altLang="en-US"/>
              <a:pPr>
                <a:defRPr/>
              </a:pPr>
              <a:t>‹#›</a:t>
            </a:fld>
            <a:endParaRPr lang="en-US" altLang="en-US"/>
          </a:p>
        </p:txBody>
      </p:sp>
    </p:spTree>
    <p:extLst>
      <p:ext uri="{BB962C8B-B14F-4D97-AF65-F5344CB8AC3E}">
        <p14:creationId xmlns:p14="http://schemas.microsoft.com/office/powerpoint/2010/main" val="1135482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A61C8A28-007E-4290-9691-C9A29A9999BA}" type="slidenum">
              <a:rPr lang="en-US" altLang="en-US"/>
              <a:pPr>
                <a:defRPr/>
              </a:pPr>
              <a:t>‹#›</a:t>
            </a:fld>
            <a:endParaRPr lang="en-US" altLang="en-US"/>
          </a:p>
        </p:txBody>
      </p:sp>
    </p:spTree>
    <p:extLst>
      <p:ext uri="{BB962C8B-B14F-4D97-AF65-F5344CB8AC3E}">
        <p14:creationId xmlns:p14="http://schemas.microsoft.com/office/powerpoint/2010/main" val="1241663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EEA02B47-E971-4DB7-BF7E-895A7F29AFCA}" type="slidenum">
              <a:rPr lang="en-US" altLang="en-US"/>
              <a:pPr>
                <a:defRPr/>
              </a:pPr>
              <a:t>‹#›</a:t>
            </a:fld>
            <a:endParaRPr lang="en-US" altLang="en-US"/>
          </a:p>
        </p:txBody>
      </p:sp>
    </p:spTree>
    <p:extLst>
      <p:ext uri="{BB962C8B-B14F-4D97-AF65-F5344CB8AC3E}">
        <p14:creationId xmlns:p14="http://schemas.microsoft.com/office/powerpoint/2010/main" val="2522182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1"/>
            </a:lvl1pPr>
            <a:lvl2pPr marL="457177" indent="0">
              <a:buNone/>
              <a:defRPr sz="1200"/>
            </a:lvl2pPr>
            <a:lvl3pPr marL="914354" indent="0">
              <a:buNone/>
              <a:defRPr sz="1001"/>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B941E104-8657-449E-B95C-7FD83720D9DF}" type="slidenum">
              <a:rPr lang="en-US" altLang="en-US"/>
              <a:pPr>
                <a:defRPr/>
              </a:pPr>
              <a:t>‹#›</a:t>
            </a:fld>
            <a:endParaRPr lang="en-US" altLang="en-US"/>
          </a:p>
        </p:txBody>
      </p:sp>
    </p:spTree>
    <p:extLst>
      <p:ext uri="{BB962C8B-B14F-4D97-AF65-F5344CB8AC3E}">
        <p14:creationId xmlns:p14="http://schemas.microsoft.com/office/powerpoint/2010/main" val="162838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B9D0F5A-0AA2-4776-8B64-B7C30F141877}" type="slidenum">
              <a:rPr lang="en-US" altLang="en-US"/>
              <a:pPr>
                <a:defRPr/>
              </a:pPr>
              <a:t>‹#›</a:t>
            </a:fld>
            <a:endParaRPr lang="en-US" altLang="en-US"/>
          </a:p>
        </p:txBody>
      </p:sp>
    </p:spTree>
    <p:extLst>
      <p:ext uri="{BB962C8B-B14F-4D97-AF65-F5344CB8AC3E}">
        <p14:creationId xmlns:p14="http://schemas.microsoft.com/office/powerpoint/2010/main" val="2630006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F7D5EC2-3EB1-4190-8B29-E1C54BF251EF}" type="slidenum">
              <a:rPr lang="en-US" altLang="en-US"/>
              <a:pPr>
                <a:defRPr/>
              </a:pPr>
              <a:t>‹#›</a:t>
            </a:fld>
            <a:endParaRPr lang="en-US" altLang="en-US"/>
          </a:p>
        </p:txBody>
      </p:sp>
    </p:spTree>
    <p:extLst>
      <p:ext uri="{BB962C8B-B14F-4D97-AF65-F5344CB8AC3E}">
        <p14:creationId xmlns:p14="http://schemas.microsoft.com/office/powerpoint/2010/main" val="1569271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0B9170B-FB99-4091-B219-FF2A844BADBF}"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79439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107898E-C300-4702-B5AE-B974BE15F204}" type="datetimeFigureOut">
              <a:rPr lang="en-GB" smtClean="0"/>
              <a:t>06/02/2023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1464841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3E2EC0E-761F-477E-B210-0B2B1654CB79}"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339447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117462-6758-4D4F-9C40-492CCD3E4ED9}"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76384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82C8FB-4BA4-4A44-A64E-D575A5D768E1}"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63024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F3B202-864E-41A0-9E33-2F4A25EFBF32}"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561999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E725ECC-3FB9-45A9-8DC7-CF540C501B39}"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024939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58316F4-63D3-480A-B214-AB4562827366}"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86632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FE2984F-D3A5-4268-91E5-F5D3F17BD3B2}"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891398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E7803F-8A3D-4D07-8E9D-AD5DC2255B49}"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087340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D3A03F2-D10B-4405-A3D8-4ADBBDD5BAED}"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8061649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C9E806D-57EE-4B6A-A47F-5838F32020BB}"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172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107898E-C300-4702-B5AE-B974BE15F204}" type="datetimeFigureOut">
              <a:rPr lang="en-GB" smtClean="0"/>
              <a:t>06/02/2023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1627961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A0586C-4F10-4586-9F16-32B8F4DF2B8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116303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E7B6BA-EF7C-4750-A86F-B145109C969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61064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627784-B396-468E-9160-E0B021B027A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421907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975CB6-5DF0-419E-9CAB-9743AB5DDD9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37587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1626A2-9E9E-4C49-8C5D-2469D18C48C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78555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EE59C4-5416-411F-A50C-B8AE8C437AD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6527971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CD3FC7-8B47-4101-B75F-88DC4967DDB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43527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4DC6F1-F987-472E-A2D4-CE3DA36B163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202396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D0A9C3-9607-403D-8610-D3CFE8C69C4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7928193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2F33F4-CCA5-4DA3-B9DD-E5DDBBD94D98}"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405837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07898E-C300-4702-B5AE-B974BE15F204}" type="datetimeFigureOut">
              <a:rPr lang="en-GB" smtClean="0"/>
              <a:t>06/02/2023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1262969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B07A63-1599-474E-BBF2-603D6ACC93B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0787811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AFFD29-6C74-4677-9507-74D59DF8FE91}"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497698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2D9EBC2-3749-40A0-BEB2-3FCC4B4A7156}" type="datetimeFigureOut">
              <a:rPr lang="en-GB" smtClean="0"/>
              <a:pPr>
                <a:defRPr/>
              </a:pPr>
              <a:t>06/02/2023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75BD957E-85DC-4462-973F-9FC7DE86EF8F}" type="slidenum">
              <a:rPr lang="en-GB" smtClean="0"/>
              <a:pPr>
                <a:defRPr/>
              </a:pPr>
              <a:t>‹#›</a:t>
            </a:fld>
            <a:endParaRPr lang="en-GB"/>
          </a:p>
        </p:txBody>
      </p:sp>
    </p:spTree>
    <p:extLst>
      <p:ext uri="{BB962C8B-B14F-4D97-AF65-F5344CB8AC3E}">
        <p14:creationId xmlns:p14="http://schemas.microsoft.com/office/powerpoint/2010/main" val="8014991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5189268-7B33-423A-ACB6-0223202096CE}" type="datetimeFigureOut">
              <a:rPr lang="en-GB" smtClean="0"/>
              <a:pPr>
                <a:defRPr/>
              </a:pPr>
              <a:t>06/02/2023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4AE6845-C47F-4837-AAA3-7728B5EC208B}" type="slidenum">
              <a:rPr lang="en-GB" smtClean="0"/>
              <a:pPr>
                <a:defRPr/>
              </a:pPr>
              <a:t>‹#›</a:t>
            </a:fld>
            <a:endParaRPr lang="en-GB"/>
          </a:p>
        </p:txBody>
      </p:sp>
    </p:spTree>
    <p:extLst>
      <p:ext uri="{BB962C8B-B14F-4D97-AF65-F5344CB8AC3E}">
        <p14:creationId xmlns:p14="http://schemas.microsoft.com/office/powerpoint/2010/main" val="3541442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FB32B07F-BCE7-4F49-93DA-60ABAE114706}" type="datetimeFigureOut">
              <a:rPr lang="en-GB" smtClean="0"/>
              <a:pPr>
                <a:defRPr/>
              </a:pPr>
              <a:t>06/02/2023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49EAE50-8390-4CE6-B2C2-A9B679FF766B}" type="slidenum">
              <a:rPr lang="en-GB" smtClean="0"/>
              <a:pPr>
                <a:defRPr/>
              </a:pPr>
              <a:t>‹#›</a:t>
            </a:fld>
            <a:endParaRPr lang="en-GB"/>
          </a:p>
        </p:txBody>
      </p:sp>
    </p:spTree>
    <p:extLst>
      <p:ext uri="{BB962C8B-B14F-4D97-AF65-F5344CB8AC3E}">
        <p14:creationId xmlns:p14="http://schemas.microsoft.com/office/powerpoint/2010/main" val="25255615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31B7969-1E17-457A-BFAC-738DA904BC5C}" type="datetimeFigureOut">
              <a:rPr lang="en-GB" smtClean="0"/>
              <a:pPr>
                <a:defRPr/>
              </a:pPr>
              <a:t>06/02/2023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2DB0E0F-EAB4-4A6F-A3AF-76F38BD7320A}" type="slidenum">
              <a:rPr lang="en-GB" smtClean="0"/>
              <a:pPr>
                <a:defRPr/>
              </a:pPr>
              <a:t>‹#›</a:t>
            </a:fld>
            <a:endParaRPr lang="en-GB"/>
          </a:p>
        </p:txBody>
      </p:sp>
    </p:spTree>
    <p:extLst>
      <p:ext uri="{BB962C8B-B14F-4D97-AF65-F5344CB8AC3E}">
        <p14:creationId xmlns:p14="http://schemas.microsoft.com/office/powerpoint/2010/main" val="24416367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9636D58-BA10-451D-96D9-2CDD0A5354BE}" type="datetimeFigureOut">
              <a:rPr lang="en-GB" smtClean="0"/>
              <a:pPr>
                <a:defRPr/>
              </a:pPr>
              <a:t>06/02/2023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CCF05100-D950-42EA-8557-F6E3E2EF65BC}" type="slidenum">
              <a:rPr lang="en-GB" smtClean="0"/>
              <a:pPr>
                <a:defRPr/>
              </a:pPr>
              <a:t>‹#›</a:t>
            </a:fld>
            <a:endParaRPr lang="en-GB"/>
          </a:p>
        </p:txBody>
      </p:sp>
    </p:spTree>
    <p:extLst>
      <p:ext uri="{BB962C8B-B14F-4D97-AF65-F5344CB8AC3E}">
        <p14:creationId xmlns:p14="http://schemas.microsoft.com/office/powerpoint/2010/main" val="3880775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E154C686-C5A5-4B56-8AB5-7ED006DEE13D}" type="datetimeFigureOut">
              <a:rPr lang="en-GB" smtClean="0"/>
              <a:pPr>
                <a:defRPr/>
              </a:pPr>
              <a:t>06/02/2023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0D51FCF4-0D74-409D-8A61-9B33BAB8D8AA}" type="slidenum">
              <a:rPr lang="en-GB" smtClean="0"/>
              <a:pPr>
                <a:defRPr/>
              </a:pPr>
              <a:t>‹#›</a:t>
            </a:fld>
            <a:endParaRPr lang="en-GB"/>
          </a:p>
        </p:txBody>
      </p:sp>
    </p:spTree>
    <p:extLst>
      <p:ext uri="{BB962C8B-B14F-4D97-AF65-F5344CB8AC3E}">
        <p14:creationId xmlns:p14="http://schemas.microsoft.com/office/powerpoint/2010/main" val="1012310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03E469A-F3EF-4561-889F-485855857A38}" type="datetimeFigureOut">
              <a:rPr lang="en-GB" smtClean="0"/>
              <a:pPr>
                <a:defRPr/>
              </a:pPr>
              <a:t>06/02/2023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AB95B130-5266-469C-98E0-A65576833A35}" type="slidenum">
              <a:rPr lang="en-GB" smtClean="0"/>
              <a:pPr>
                <a:defRPr/>
              </a:pPr>
              <a:t>‹#›</a:t>
            </a:fld>
            <a:endParaRPr lang="en-GB"/>
          </a:p>
        </p:txBody>
      </p:sp>
    </p:spTree>
    <p:extLst>
      <p:ext uri="{BB962C8B-B14F-4D97-AF65-F5344CB8AC3E}">
        <p14:creationId xmlns:p14="http://schemas.microsoft.com/office/powerpoint/2010/main" val="1181342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284DA83-C42A-4903-97B2-CD4478C4A4E3}" type="datetimeFigureOut">
              <a:rPr lang="en-GB" smtClean="0"/>
              <a:pPr>
                <a:defRPr/>
              </a:pPr>
              <a:t>06/02/2023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57AC0C4-1913-4053-A66C-B183476A6CC7}" type="slidenum">
              <a:rPr lang="en-GB" smtClean="0"/>
              <a:pPr>
                <a:defRPr/>
              </a:pPr>
              <a:t>‹#›</a:t>
            </a:fld>
            <a:endParaRPr lang="en-GB"/>
          </a:p>
        </p:txBody>
      </p:sp>
    </p:spTree>
    <p:extLst>
      <p:ext uri="{BB962C8B-B14F-4D97-AF65-F5344CB8AC3E}">
        <p14:creationId xmlns:p14="http://schemas.microsoft.com/office/powerpoint/2010/main" val="984059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7898E-C300-4702-B5AE-B974BE15F204}" type="datetimeFigureOut">
              <a:rPr lang="en-GB" smtClean="0"/>
              <a:t>06/02/2023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25714282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B2896D4C-74B6-4430-8A30-E91C569E7D92}" type="datetimeFigureOut">
              <a:rPr lang="en-GB" smtClean="0"/>
              <a:pPr>
                <a:defRPr/>
              </a:pPr>
              <a:t>06/02/2023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2A4FB9C-FFA9-4EBF-8CDB-13429EA252D6}" type="slidenum">
              <a:rPr lang="en-GB" smtClean="0"/>
              <a:pPr>
                <a:defRPr/>
              </a:pPr>
              <a:t>‹#›</a:t>
            </a:fld>
            <a:endParaRPr lang="en-GB"/>
          </a:p>
        </p:txBody>
      </p:sp>
    </p:spTree>
    <p:extLst>
      <p:ext uri="{BB962C8B-B14F-4D97-AF65-F5344CB8AC3E}">
        <p14:creationId xmlns:p14="http://schemas.microsoft.com/office/powerpoint/2010/main" val="3910830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F379074-4638-4F11-84BF-A341D41F7B52}" type="datetimeFigureOut">
              <a:rPr lang="en-GB" smtClean="0"/>
              <a:pPr>
                <a:defRPr/>
              </a:pPr>
              <a:t>06/02/2023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84120BB-81A0-4D0A-A6EA-3875FB4D9F93}" type="slidenum">
              <a:rPr lang="en-GB" smtClean="0"/>
              <a:pPr>
                <a:defRPr/>
              </a:pPr>
              <a:t>‹#›</a:t>
            </a:fld>
            <a:endParaRPr lang="en-GB"/>
          </a:p>
        </p:txBody>
      </p:sp>
    </p:spTree>
    <p:extLst>
      <p:ext uri="{BB962C8B-B14F-4D97-AF65-F5344CB8AC3E}">
        <p14:creationId xmlns:p14="http://schemas.microsoft.com/office/powerpoint/2010/main" val="2666707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DCA71A5-F126-47E6-8176-19E59D16F019}" type="datetimeFigureOut">
              <a:rPr lang="en-GB" smtClean="0"/>
              <a:pPr>
                <a:defRPr/>
              </a:pPr>
              <a:t>06/02/2023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1264F16-2793-47A5-A86A-0E7AD500FAE6}" type="slidenum">
              <a:rPr lang="en-GB" smtClean="0"/>
              <a:pPr>
                <a:defRPr/>
              </a:pPr>
              <a:t>‹#›</a:t>
            </a:fld>
            <a:endParaRPr lang="en-GB"/>
          </a:p>
        </p:txBody>
      </p:sp>
    </p:spTree>
    <p:extLst>
      <p:ext uri="{BB962C8B-B14F-4D97-AF65-F5344CB8AC3E}">
        <p14:creationId xmlns:p14="http://schemas.microsoft.com/office/powerpoint/2010/main" val="212010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07898E-C300-4702-B5AE-B974BE15F204}" type="datetimeFigureOut">
              <a:rPr lang="en-GB" smtClean="0"/>
              <a:t>06/02/2023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187042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07898E-C300-4702-B5AE-B974BE15F204}" type="datetimeFigureOut">
              <a:rPr lang="en-GB" smtClean="0"/>
              <a:t>06/02/2023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A332B9-D662-4DA7-A0E9-A8E5E34B2160}" type="slidenum">
              <a:rPr lang="en-GB" smtClean="0"/>
              <a:t>‹#›</a:t>
            </a:fld>
            <a:endParaRPr lang="en-GB"/>
          </a:p>
        </p:txBody>
      </p:sp>
    </p:spTree>
    <p:extLst>
      <p:ext uri="{BB962C8B-B14F-4D97-AF65-F5344CB8AC3E}">
        <p14:creationId xmlns:p14="http://schemas.microsoft.com/office/powerpoint/2010/main" val="142445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7898E-C300-4702-B5AE-B974BE15F204}" type="datetimeFigureOut">
              <a:rPr lang="en-GB" smtClean="0"/>
              <a:t>06/02/2023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332B9-D662-4DA7-A0E9-A8E5E34B2160}" type="slidenum">
              <a:rPr lang="en-GB" smtClean="0"/>
              <a:t>‹#›</a:t>
            </a:fld>
            <a:endParaRPr lang="en-GB"/>
          </a:p>
        </p:txBody>
      </p:sp>
    </p:spTree>
    <p:extLst>
      <p:ext uri="{BB962C8B-B14F-4D97-AF65-F5344CB8AC3E}">
        <p14:creationId xmlns:p14="http://schemas.microsoft.com/office/powerpoint/2010/main" val="219866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C0336-B107-459B-BF8F-2DDE9D88B3CD}" type="datetimeFigureOut">
              <a:rPr lang="en-GB" smtClean="0"/>
              <a:t>06/02/2023</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FB3AC-BC64-4A21-BC22-597C0D428A3C}" type="slidenum">
              <a:rPr lang="en-GB" smtClean="0"/>
              <a:t>‹#›</a:t>
            </a:fld>
            <a:endParaRPr lang="en-GB" dirty="0"/>
          </a:p>
        </p:txBody>
      </p:sp>
    </p:spTree>
    <p:extLst>
      <p:ext uri="{BB962C8B-B14F-4D97-AF65-F5344CB8AC3E}">
        <p14:creationId xmlns:p14="http://schemas.microsoft.com/office/powerpoint/2010/main" val="72572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D10C356A-0CE3-48DE-9F3A-56EB1497D402}"/>
              </a:ext>
            </a:extLst>
          </p:cNvPr>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 name="Text Placeholder 12">
            <a:extLst>
              <a:ext uri="{FF2B5EF4-FFF2-40B4-BE49-F238E27FC236}">
                <a16:creationId xmlns:a16="http://schemas.microsoft.com/office/drawing/2014/main" id="{875DC292-7B01-497B-B856-EDA172F64910}"/>
              </a:ext>
            </a:extLst>
          </p:cNvPr>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1FCE9C9-454F-4016-BE37-58943CA5876A}"/>
              </a:ext>
            </a:extLst>
          </p:cNvPr>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GB" dirty="0"/>
          </a:p>
        </p:txBody>
      </p:sp>
      <p:sp>
        <p:nvSpPr>
          <p:cNvPr id="3" name="Footer Placeholder 2">
            <a:extLst>
              <a:ext uri="{FF2B5EF4-FFF2-40B4-BE49-F238E27FC236}">
                <a16:creationId xmlns:a16="http://schemas.microsoft.com/office/drawing/2014/main" id="{EBCFF0E0-81FF-4692-9BF8-9CA29FB221B9}"/>
              </a:ext>
            </a:extLst>
          </p:cNvPr>
          <p:cNvSpPr>
            <a:spLocks noGrp="1"/>
          </p:cNvSpPr>
          <p:nvPr>
            <p:ph type="ftr" sz="quarter" idx="3"/>
          </p:nvPr>
        </p:nvSpPr>
        <p:spPr>
          <a:xfrm>
            <a:off x="812801" y="6248401"/>
            <a:ext cx="7228417"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GB" dirty="0"/>
          </a:p>
        </p:txBody>
      </p:sp>
      <p:sp>
        <p:nvSpPr>
          <p:cNvPr id="7" name="Rectangle 6">
            <a:extLst>
              <a:ext uri="{FF2B5EF4-FFF2-40B4-BE49-F238E27FC236}">
                <a16:creationId xmlns:a16="http://schemas.microsoft.com/office/drawing/2014/main" id="{DC6A45E8-6D73-4015-A5C4-3730A7487576}"/>
              </a:ext>
            </a:extLst>
          </p:cNvPr>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Rectangle 7">
            <a:extLst>
              <a:ext uri="{FF2B5EF4-FFF2-40B4-BE49-F238E27FC236}">
                <a16:creationId xmlns:a16="http://schemas.microsoft.com/office/drawing/2014/main" id="{537258A2-CBA8-42EA-BBA7-674E55BA1D3C}"/>
              </a:ext>
            </a:extLst>
          </p:cNvPr>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9" name="Rectangle 8">
            <a:extLst>
              <a:ext uri="{FF2B5EF4-FFF2-40B4-BE49-F238E27FC236}">
                <a16:creationId xmlns:a16="http://schemas.microsoft.com/office/drawing/2014/main" id="{FF4070DE-6330-4FC1-8BD7-E255FB86E464}"/>
              </a:ext>
            </a:extLst>
          </p:cNvPr>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3" name="Slide Number Placeholder 22">
            <a:extLst>
              <a:ext uri="{FF2B5EF4-FFF2-40B4-BE49-F238E27FC236}">
                <a16:creationId xmlns:a16="http://schemas.microsoft.com/office/drawing/2014/main" id="{1EFC76C7-9D4C-4883-92F8-E3162AD13B28}"/>
              </a:ext>
            </a:extLst>
          </p:cNvPr>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pPr>
              <a:defRPr/>
            </a:pPr>
            <a:fld id="{59AA9D90-4025-4497-B908-F962606D1F1B}" type="slidenum">
              <a:rPr lang="en-GB" altLang="en-US"/>
              <a:pPr>
                <a:defRPr/>
              </a:pPr>
              <a:t>‹#›</a:t>
            </a:fld>
            <a:endParaRPr lang="en-GB" altLang="en-US" dirty="0"/>
          </a:p>
        </p:txBody>
      </p:sp>
    </p:spTree>
    <p:extLst>
      <p:ext uri="{BB962C8B-B14F-4D97-AF65-F5344CB8AC3E}">
        <p14:creationId xmlns:p14="http://schemas.microsoft.com/office/powerpoint/2010/main" val="1285569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898"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1000"/>
                                        <p:tgtEl>
                                          <p:spTgt spid="13">
                                            <p:txEl>
                                              <p:pRg st="0" end="0"/>
                                            </p:txEl>
                                          </p:spTgt>
                                        </p:tgtEl>
                                      </p:cBhvr>
                                    </p:animEffect>
                                    <p:anim calcmode="lin" valueType="num">
                                      <p:cBhvr>
                                        <p:cTn id="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1000"/>
                                        <p:tgtEl>
                                          <p:spTgt spid="13">
                                            <p:txEl>
                                              <p:pRg st="2" end="2"/>
                                            </p:txEl>
                                          </p:spTgt>
                                        </p:tgtEl>
                                      </p:cBhvr>
                                    </p:animEffect>
                                    <p:anim calcmode="lin" valueType="num">
                                      <p:cBhvr>
                                        <p:cTn id="2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1000"/>
                                        <p:tgtEl>
                                          <p:spTgt spid="13">
                                            <p:txEl>
                                              <p:pRg st="4" end="4"/>
                                            </p:txEl>
                                          </p:spTgt>
                                        </p:tgtEl>
                                      </p:cBhvr>
                                    </p:animEffect>
                                    <p:anim calcmode="lin" valueType="num">
                                      <p:cBhvr>
                                        <p:cTn id="4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tmplLst>
          <p:tmpl lvl="1">
            <p:tnLst>
              <p:par>
                <p:cTn presetID="37"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898" decel="100000" fill="hold"/>
                        <p:tgtEl>
                          <p:spTgt spid="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898" decel="100000" fill="hold"/>
                        <p:tgtEl>
                          <p:spTgt spid="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898" decel="100000" fill="hold"/>
                        <p:tgtEl>
                          <p:spTgt spid="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898" decel="100000" fill="hold"/>
                        <p:tgtEl>
                          <p:spTgt spid="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898" decel="100000" fill="hold"/>
                        <p:tgtEl>
                          <p:spTgt spid="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3"/>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charset="0"/>
                <a:cs typeface="+mn-cs"/>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cs typeface="+mn-cs"/>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53EEDA86-5E21-4506-BC54-5CBAE9BB6D5A}" type="slidenum">
              <a:rPr lang="en-US" altLang="en-US">
                <a:latin typeface="Arial" pitchFamily="34" charset="0"/>
                <a:cs typeface="Arial" pitchFamily="34" charset="0"/>
              </a:rPr>
              <a:pPr fontAlgn="base">
                <a:spcBef>
                  <a:spcPct val="0"/>
                </a:spcBef>
                <a:spcAft>
                  <a:spcPct val="0"/>
                </a:spcAft>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1987858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0" presetClass="entr" presetSubtype="0" decel="10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strVal val="#ppt_w+.3"/>
                          </p:val>
                        </p:tav>
                        <p:tav tm="100000">
                          <p:val>
                            <p:strVal val="#ppt_w"/>
                          </p:val>
                        </p:tav>
                      </p:tavLst>
                    </p:anim>
                    <p:anim calcmode="lin" valueType="num">
                      <p:cBhvr>
                        <p:cTn dur="1000" fill="hold"/>
                        <p:tgtEl>
                          <p:spTgt spid="3"/>
                        </p:tgtEl>
                        <p:attrNameLst>
                          <p:attrName>ppt_h</p:attrName>
                        </p:attrNameLst>
                      </p:cBhvr>
                      <p:tavLst>
                        <p:tav tm="0">
                          <p:val>
                            <p:strVal val="#ppt_h"/>
                          </p:val>
                        </p:tav>
                        <p:tav tm="100000">
                          <p:val>
                            <p:strVal val="#ppt_h"/>
                          </p:val>
                        </p:tav>
                      </p:tavLst>
                    </p:anim>
                    <p:animEffect transition="in" filter="fade">
                      <p:cBhvr>
                        <p:cTn dur="1000"/>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1"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43" indent="-228589"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21" indent="-228589"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7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7"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CC1CB65-4093-40E5-9D73-08BDFC609A6C}" type="slidenum">
              <a:rPr lang="en-GB" altLang="en-US" smtClean="0">
                <a:solidFill>
                  <a:srgbClr val="000000"/>
                </a:solidFill>
              </a:rPr>
              <a:pPr fontAlgn="base">
                <a:spcBef>
                  <a:spcPct val="0"/>
                </a:spcBef>
                <a:spcAft>
                  <a:spcPct val="0"/>
                </a:spcAft>
              </a:pPr>
              <a:t>‹#›</a:t>
            </a:fld>
            <a:endParaRPr lang="en-GB" altLang="en-US" dirty="0">
              <a:solidFill>
                <a:srgbClr val="000000"/>
              </a:solidFill>
            </a:endParaRPr>
          </a:p>
        </p:txBody>
      </p:sp>
    </p:spTree>
    <p:extLst>
      <p:ext uri="{BB962C8B-B14F-4D97-AF65-F5344CB8AC3E}">
        <p14:creationId xmlns:p14="http://schemas.microsoft.com/office/powerpoint/2010/main" val="42363009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CC9D375B-86D8-4941-A15C-F4DF4A9AFED5}"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32484686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E419E61-88F3-4CA8-AB6A-8BA48160355E}" type="datetimeFigureOut">
              <a:rPr lang="en-GB" smtClean="0"/>
              <a:pPr>
                <a:defRPr/>
              </a:pPr>
              <a:t>06/02/2023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CE5AD1-1E6B-467B-958A-D6A4392F70D9}" type="slidenum">
              <a:rPr lang="en-GB" altLang="en-US" smtClean="0"/>
              <a:pPr>
                <a:defRPr/>
              </a:pPr>
              <a:t>‹#›</a:t>
            </a:fld>
            <a:endParaRPr lang="en-GB" altLang="en-US"/>
          </a:p>
        </p:txBody>
      </p:sp>
    </p:spTree>
    <p:extLst>
      <p:ext uri="{BB962C8B-B14F-4D97-AF65-F5344CB8AC3E}">
        <p14:creationId xmlns:p14="http://schemas.microsoft.com/office/powerpoint/2010/main" val="6422807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rZl22_79Q"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4.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4.xml"/><Relationship Id="rId1" Type="http://schemas.openxmlformats.org/officeDocument/2006/relationships/tags" Target="../tags/tag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734"/>
          <a:stretch/>
        </p:blipFill>
        <p:spPr>
          <a:xfrm>
            <a:off x="3105807" y="485252"/>
            <a:ext cx="5849007" cy="5811771"/>
          </a:xfrm>
          <a:prstGeom prst="rect">
            <a:avLst/>
          </a:prstGeom>
        </p:spPr>
      </p:pic>
    </p:spTree>
    <p:extLst>
      <p:ext uri="{BB962C8B-B14F-4D97-AF65-F5344CB8AC3E}">
        <p14:creationId xmlns:p14="http://schemas.microsoft.com/office/powerpoint/2010/main" val="4189377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026" descr="https://pbs.twimg.com/media/B32VxzcIgAAISmG.jpg:large">
            <a:extLst>
              <a:ext uri="{FF2B5EF4-FFF2-40B4-BE49-F238E27FC236}">
                <a16:creationId xmlns:a16="http://schemas.microsoft.com/office/drawing/2014/main" id="{1415B596-784B-4682-9B26-7962B2D60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701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960522"/>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A60FB-AC5A-4DB9-8888-D7B5D4327B9A}"/>
              </a:ext>
            </a:extLst>
          </p:cNvPr>
          <p:cNvSpPr/>
          <p:nvPr/>
        </p:nvSpPr>
        <p:spPr>
          <a:xfrm>
            <a:off x="458179" y="112735"/>
            <a:ext cx="6132396"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Utilitarianism says that the most ethical </a:t>
            </a:r>
            <a:r>
              <a:rPr kumimoji="0" lang="en-GB" sz="2800" b="0" i="0" u="none" strike="noStrike" kern="1200" cap="none" spc="0" normalizeH="0" baseline="0" noProof="0" dirty="0" smtClean="0">
                <a:ln>
                  <a:noFill/>
                </a:ln>
                <a:solidFill>
                  <a:srgbClr val="FF0000"/>
                </a:solidFill>
                <a:effectLst/>
                <a:uLnTx/>
                <a:uFillTx/>
                <a:latin typeface="Calibri"/>
                <a:ea typeface="+mn-ea"/>
                <a:cs typeface="+mn-cs"/>
              </a:rPr>
              <a:t>choice in any situation </a:t>
            </a:r>
            <a:r>
              <a:rPr kumimoji="0" lang="en-GB" sz="2800" b="0" i="0" u="none" strike="noStrike" kern="1200" cap="none" spc="0" normalizeH="0" baseline="0" noProof="0" dirty="0">
                <a:ln>
                  <a:noFill/>
                </a:ln>
                <a:solidFill>
                  <a:srgbClr val="FF0000"/>
                </a:solidFill>
                <a:effectLst/>
                <a:uLnTx/>
                <a:uFillTx/>
                <a:latin typeface="Calibri"/>
                <a:ea typeface="+mn-ea"/>
                <a:cs typeface="+mn-cs"/>
              </a:rPr>
              <a:t>is the one that will produce the </a:t>
            </a:r>
            <a:r>
              <a:rPr kumimoji="0" lang="en-GB" sz="2800" b="0" i="0" u="sng" strike="noStrike" kern="1200" cap="none" spc="0" normalizeH="0" baseline="0" noProof="0" dirty="0">
                <a:ln>
                  <a:noFill/>
                </a:ln>
                <a:solidFill>
                  <a:srgbClr val="FF0000"/>
                </a:solidFill>
                <a:effectLst/>
                <a:uLnTx/>
                <a:uFillTx/>
                <a:latin typeface="Calibri"/>
                <a:ea typeface="+mn-ea"/>
                <a:cs typeface="+mn-cs"/>
              </a:rPr>
              <a:t>greatest good for the greatest number.</a:t>
            </a:r>
            <a:endParaRPr kumimoji="0" lang="en-GB" sz="28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a:t>
            </a: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7058974" y="426492"/>
            <a:ext cx="4474852" cy="6267231"/>
          </a:xfrm>
          <a:prstGeom prst="rect">
            <a:avLst/>
          </a:prstGeom>
        </p:spPr>
      </p:pic>
      <p:pic>
        <p:nvPicPr>
          <p:cNvPr id="5" name="Picture 4">
            <a:extLst>
              <a:ext uri="{FF2B5EF4-FFF2-40B4-BE49-F238E27FC236}">
                <a16:creationId xmlns:a16="http://schemas.microsoft.com/office/drawing/2014/main" id="{3F3265D8-E1A9-4BB1-9C03-6D9DD676A082}"/>
              </a:ext>
            </a:extLst>
          </p:cNvPr>
          <p:cNvPicPr>
            <a:picLocks noChangeAspect="1"/>
          </p:cNvPicPr>
          <p:nvPr/>
        </p:nvPicPr>
        <p:blipFill>
          <a:blip r:embed="rId3"/>
          <a:stretch>
            <a:fillRect/>
          </a:stretch>
        </p:blipFill>
        <p:spPr>
          <a:xfrm>
            <a:off x="0" y="2574292"/>
            <a:ext cx="7809653" cy="3901778"/>
          </a:xfrm>
          <a:prstGeom prst="rect">
            <a:avLst/>
          </a:prstGeom>
        </p:spPr>
      </p:pic>
    </p:spTree>
    <p:extLst>
      <p:ext uri="{BB962C8B-B14F-4D97-AF65-F5344CB8AC3E}">
        <p14:creationId xmlns:p14="http://schemas.microsoft.com/office/powerpoint/2010/main" val="318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A60FB-AC5A-4DB9-8888-D7B5D4327B9A}"/>
              </a:ext>
            </a:extLst>
          </p:cNvPr>
          <p:cNvSpPr/>
          <p:nvPr/>
        </p:nvSpPr>
        <p:spPr>
          <a:xfrm>
            <a:off x="431314" y="368374"/>
            <a:ext cx="1176068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FF0000"/>
                </a:solidFill>
                <a:effectLst/>
                <a:uLnTx/>
                <a:uFillTx/>
                <a:latin typeface="Calibri"/>
                <a:ea typeface="+mn-ea"/>
                <a:cs typeface="+mn-cs"/>
              </a:rPr>
              <a:t>Utilitarianism </a:t>
            </a:r>
            <a:r>
              <a:rPr kumimoji="0" lang="en-GB" sz="2800" b="0" i="0" u="none" strike="noStrike" kern="1200" cap="none" spc="0" normalizeH="0" baseline="0" noProof="0" dirty="0">
                <a:ln>
                  <a:noFill/>
                </a:ln>
                <a:solidFill>
                  <a:srgbClr val="FF0000"/>
                </a:solidFill>
                <a:effectLst/>
                <a:uLnTx/>
                <a:uFillTx/>
                <a:latin typeface="Calibri"/>
                <a:ea typeface="+mn-ea"/>
                <a:cs typeface="+mn-cs"/>
              </a:rPr>
              <a:t>says everyone's happiness counts the same, meaning what is good for me is not more important than what is good for everyone else</a:t>
            </a:r>
            <a:r>
              <a:rPr kumimoji="0" lang="en-GB" sz="2800" b="0" i="0" u="none" strike="noStrike" kern="1200" cap="none" spc="0" normalizeH="0" baseline="0" noProof="0" dirty="0" smtClean="0">
                <a:ln>
                  <a:noFill/>
                </a:ln>
                <a:solidFill>
                  <a:srgbClr val="FF0000"/>
                </a:solidFill>
                <a:effectLst/>
                <a:uLnTx/>
                <a:uFillTx/>
                <a:latin typeface="Calibri"/>
                <a:ea typeface="+mn-ea"/>
                <a:cs typeface="+mn-cs"/>
              </a:rPr>
              <a:t>.</a:t>
            </a: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p:txBody>
      </p:sp>
      <p:pic>
        <p:nvPicPr>
          <p:cNvPr id="4" name="Picture 3"/>
          <p:cNvPicPr>
            <a:picLocks noChangeAspect="1"/>
          </p:cNvPicPr>
          <p:nvPr/>
        </p:nvPicPr>
        <p:blipFill rotWithShape="1">
          <a:blip r:embed="rId2"/>
          <a:srcRect t="23280"/>
          <a:stretch/>
        </p:blipFill>
        <p:spPr>
          <a:xfrm>
            <a:off x="3184633" y="1472324"/>
            <a:ext cx="5218385" cy="2833984"/>
          </a:xfrm>
          <a:prstGeom prst="rect">
            <a:avLst/>
          </a:prstGeom>
        </p:spPr>
      </p:pic>
      <p:sp>
        <p:nvSpPr>
          <p:cNvPr id="5" name="Rectangle 4"/>
          <p:cNvSpPr/>
          <p:nvPr/>
        </p:nvSpPr>
        <p:spPr>
          <a:xfrm>
            <a:off x="3385248" y="4456151"/>
            <a:ext cx="4817153" cy="646331"/>
          </a:xfrm>
          <a:prstGeom prst="rect">
            <a:avLst/>
          </a:prstGeom>
        </p:spPr>
        <p:txBody>
          <a:bodyPr wrap="none">
            <a:spAutoFit/>
          </a:bodyPr>
          <a:lstStyle/>
          <a:p>
            <a:r>
              <a:rPr lang="en-GB" dirty="0">
                <a:hlinkClick r:id="rId3"/>
              </a:rPr>
              <a:t>https://www.youtube.com/watch?v=-</a:t>
            </a:r>
            <a:r>
              <a:rPr lang="en-GB" dirty="0" smtClean="0">
                <a:hlinkClick r:id="rId3"/>
              </a:rPr>
              <a:t>FrZl22_79Q</a:t>
            </a:r>
            <a:endParaRPr lang="en-GB" dirty="0" smtClean="0"/>
          </a:p>
          <a:p>
            <a:endParaRPr lang="en-GB" dirty="0"/>
          </a:p>
        </p:txBody>
      </p:sp>
      <p:sp>
        <p:nvSpPr>
          <p:cNvPr id="3" name="Rectangle 2"/>
          <p:cNvSpPr/>
          <p:nvPr/>
        </p:nvSpPr>
        <p:spPr>
          <a:xfrm>
            <a:off x="215656" y="5345151"/>
            <a:ext cx="11608044" cy="1255728"/>
          </a:xfrm>
          <a:prstGeom prst="rect">
            <a:avLst/>
          </a:prstGeom>
        </p:spPr>
        <p:txBody>
          <a:bodyPr wrap="square">
            <a:spAutoFit/>
          </a:bodyPr>
          <a:lstStyle/>
          <a:p>
            <a:pPr lvl="0" fontAlgn="base">
              <a:lnSpc>
                <a:spcPct val="90000"/>
              </a:lnSpc>
              <a:spcBef>
                <a:spcPct val="20000"/>
              </a:spcBef>
              <a:spcAft>
                <a:spcPct val="0"/>
              </a:spcAft>
            </a:pPr>
            <a:r>
              <a:rPr lang="en-GB" altLang="en-US" sz="2800" kern="0" dirty="0">
                <a:solidFill>
                  <a:srgbClr val="FF0000"/>
                </a:solidFill>
                <a:latin typeface="Calibri" panose="020F0502020204030204" pitchFamily="34" charset="0"/>
                <a:cs typeface="Calibri" panose="020F0502020204030204" pitchFamily="34" charset="0"/>
              </a:rPr>
              <a:t>There are no universal laws</a:t>
            </a:r>
            <a:r>
              <a:rPr lang="en-GB" altLang="en-US" sz="2800" kern="0" dirty="0">
                <a:solidFill>
                  <a:srgbClr val="000000"/>
                </a:solidFill>
                <a:latin typeface="Calibri" panose="020F0502020204030204" pitchFamily="34" charset="0"/>
                <a:cs typeface="Calibri" panose="020F0502020204030204" pitchFamily="34" charset="0"/>
              </a:rPr>
              <a:t>, so it might be considered the right thing to do to break basic laws like ‘do not steal’ if it turned out to produce the greatest happiness for the greatest number. </a:t>
            </a:r>
          </a:p>
        </p:txBody>
      </p:sp>
    </p:spTree>
    <p:extLst>
      <p:ext uri="{BB962C8B-B14F-4D97-AF65-F5344CB8AC3E}">
        <p14:creationId xmlns:p14="http://schemas.microsoft.com/office/powerpoint/2010/main" val="6975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50722" y="781665"/>
            <a:ext cx="6087016" cy="3642851"/>
          </a:xfrm>
        </p:spPr>
        <p:txBody>
          <a:bodyPr/>
          <a:lstStyle/>
          <a:p>
            <a:pPr eaLnBrk="1" hangingPunct="1">
              <a:lnSpc>
                <a:spcPct val="90000"/>
              </a:lnSpc>
            </a:pPr>
            <a:r>
              <a:rPr lang="en-GB" altLang="en-US" sz="2800" dirty="0">
                <a:latin typeface="Calibri" panose="020F0502020204030204" pitchFamily="34" charset="0"/>
                <a:cs typeface="Calibri" panose="020F0502020204030204" pitchFamily="34" charset="0"/>
              </a:rPr>
              <a:t>Bentham thought </a:t>
            </a:r>
            <a:r>
              <a:rPr lang="en-GB" altLang="en-US" sz="2800" dirty="0">
                <a:solidFill>
                  <a:srgbClr val="FF0000"/>
                </a:solidFill>
                <a:latin typeface="Calibri" panose="020F0502020204030204" pitchFamily="34" charset="0"/>
                <a:cs typeface="Calibri" panose="020F0502020204030204" pitchFamily="34" charset="0"/>
              </a:rPr>
              <a:t>humans </a:t>
            </a:r>
            <a:r>
              <a:rPr lang="en-GB" altLang="en-US" sz="2800" dirty="0" smtClean="0">
                <a:solidFill>
                  <a:srgbClr val="FF0000"/>
                </a:solidFill>
                <a:latin typeface="Calibri" panose="020F0502020204030204" pitchFamily="34" charset="0"/>
                <a:cs typeface="Calibri" panose="020F0502020204030204" pitchFamily="34" charset="0"/>
              </a:rPr>
              <a:t>are hedonists </a:t>
            </a:r>
            <a:r>
              <a:rPr lang="en-GB" altLang="en-US" sz="2800" dirty="0">
                <a:latin typeface="Calibri" panose="020F0502020204030204" pitchFamily="34" charset="0"/>
                <a:cs typeface="Calibri" panose="020F0502020204030204" pitchFamily="34" charset="0"/>
              </a:rPr>
              <a:t>– we are </a:t>
            </a:r>
            <a:r>
              <a:rPr lang="en-GB" altLang="en-US" sz="2800" dirty="0">
                <a:solidFill>
                  <a:srgbClr val="FF0000"/>
                </a:solidFill>
                <a:latin typeface="Calibri" panose="020F0502020204030204" pitchFamily="34" charset="0"/>
                <a:cs typeface="Calibri" panose="020F0502020204030204" pitchFamily="34" charset="0"/>
              </a:rPr>
              <a:t>controlled by two things:</a:t>
            </a:r>
          </a:p>
          <a:p>
            <a:pPr lvl="1" eaLnBrk="1" hangingPunct="1">
              <a:lnSpc>
                <a:spcPct val="90000"/>
              </a:lnSpc>
            </a:pPr>
            <a:r>
              <a:rPr lang="en-GB" altLang="en-US" dirty="0">
                <a:solidFill>
                  <a:srgbClr val="FF0000"/>
                </a:solidFill>
                <a:latin typeface="Calibri" panose="020F0502020204030204" pitchFamily="34" charset="0"/>
                <a:cs typeface="Calibri" panose="020F0502020204030204" pitchFamily="34" charset="0"/>
              </a:rPr>
              <a:t>Pleasure (something we want)</a:t>
            </a:r>
          </a:p>
          <a:p>
            <a:pPr lvl="1" eaLnBrk="1" hangingPunct="1">
              <a:lnSpc>
                <a:spcPct val="90000"/>
              </a:lnSpc>
            </a:pPr>
            <a:r>
              <a:rPr lang="en-GB" altLang="en-US" dirty="0">
                <a:solidFill>
                  <a:srgbClr val="FF0000"/>
                </a:solidFill>
                <a:latin typeface="Calibri" panose="020F0502020204030204" pitchFamily="34" charset="0"/>
                <a:cs typeface="Calibri" panose="020F0502020204030204" pitchFamily="34" charset="0"/>
              </a:rPr>
              <a:t>Pain (something we avoid)</a:t>
            </a:r>
          </a:p>
          <a:p>
            <a:pPr lvl="1" eaLnBrk="1" hangingPunct="1">
              <a:lnSpc>
                <a:spcPct val="90000"/>
              </a:lnSpc>
            </a:pPr>
            <a:endParaRPr lang="en-GB" altLang="en-US" dirty="0">
              <a:latin typeface="Calibri" panose="020F0502020204030204" pitchFamily="34" charset="0"/>
              <a:cs typeface="Calibri" panose="020F0502020204030204" pitchFamily="34" charset="0"/>
            </a:endParaRPr>
          </a:p>
          <a:p>
            <a:pPr eaLnBrk="1" hangingPunct="1">
              <a:lnSpc>
                <a:spcPct val="90000"/>
              </a:lnSpc>
            </a:pPr>
            <a:r>
              <a:rPr lang="en-GB" altLang="en-US" sz="2800" dirty="0">
                <a:latin typeface="Calibri" panose="020F0502020204030204" pitchFamily="34" charset="0"/>
                <a:cs typeface="Calibri" panose="020F0502020204030204" pitchFamily="34" charset="0"/>
              </a:rPr>
              <a:t>Therefore he thought that people should act in a way that brings about the greatest amount of pleasure, or the least amount of pain (for the majority of people).</a:t>
            </a:r>
          </a:p>
          <a:p>
            <a:pPr marL="0" indent="0" eaLnBrk="1" hangingPunct="1">
              <a:lnSpc>
                <a:spcPct val="90000"/>
              </a:lnSpc>
              <a:buNone/>
            </a:pPr>
            <a:endParaRPr lang="en-GB" altLang="en-US" sz="28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6984124" y="904082"/>
            <a:ext cx="4646439" cy="5107557"/>
          </a:xfrm>
          <a:prstGeom prst="rect">
            <a:avLst/>
          </a:prstGeom>
        </p:spPr>
      </p:pic>
    </p:spTree>
    <p:custDataLst>
      <p:tags r:id="rId1"/>
    </p:custDataLst>
    <p:extLst>
      <p:ext uri="{BB962C8B-B14F-4D97-AF65-F5344CB8AC3E}">
        <p14:creationId xmlns:p14="http://schemas.microsoft.com/office/powerpoint/2010/main" val="237129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ln w="38100">
            <a:solidFill>
              <a:srgbClr val="A0D4D8"/>
            </a:solidFill>
          </a:ln>
        </p:spPr>
        <p:txBody>
          <a:bodyPr/>
          <a:lstStyle/>
          <a:p>
            <a:r>
              <a:rPr lang="en-GB" altLang="en-US" sz="2800" dirty="0">
                <a:solidFill>
                  <a:schemeClr val="tx1"/>
                </a:solidFill>
                <a:latin typeface="Calibri" panose="020F0502020204030204" pitchFamily="34" charset="0"/>
                <a:cs typeface="Calibri" panose="020F0502020204030204" pitchFamily="34" charset="0"/>
              </a:rPr>
              <a:t>He even devised a way of calculating every action and rating it for pain and pleasure. It is called the Hedonic Calculus</a:t>
            </a:r>
          </a:p>
        </p:txBody>
      </p:sp>
      <p:sp>
        <p:nvSpPr>
          <p:cNvPr id="3" name="Content Placeholder 2"/>
          <p:cNvSpPr>
            <a:spLocks noGrp="1"/>
          </p:cNvSpPr>
          <p:nvPr>
            <p:ph idx="1"/>
          </p:nvPr>
        </p:nvSpPr>
        <p:spPr/>
        <p:txBody>
          <a:bodyPr/>
          <a:lstStyle/>
          <a:p>
            <a:pPr marL="0" indent="0" eaLnBrk="1" hangingPunct="1">
              <a:lnSpc>
                <a:spcPct val="90000"/>
              </a:lnSpc>
              <a:buClr>
                <a:srgbClr val="666600"/>
              </a:buClr>
              <a:buSzPct val="75000"/>
              <a:buNone/>
              <a:defRPr/>
            </a:pPr>
            <a:endParaRPr lang="en-US" sz="2400" b="1" dirty="0">
              <a:solidFill>
                <a:srgbClr val="000000"/>
              </a:solidFill>
              <a:latin typeface="Verdana"/>
            </a:endParaRPr>
          </a:p>
          <a:p>
            <a:pPr marL="0" indent="0" eaLnBrk="1" hangingPunct="1">
              <a:lnSpc>
                <a:spcPct val="90000"/>
              </a:lnSpc>
              <a:buClr>
                <a:srgbClr val="666600"/>
              </a:buClr>
              <a:buSzPct val="75000"/>
              <a:buNone/>
              <a:defRPr/>
            </a:pPr>
            <a:endParaRPr lang="en-US" sz="2400" b="1" dirty="0">
              <a:solidFill>
                <a:srgbClr val="000000"/>
              </a:solidFill>
              <a:latin typeface="Verdana"/>
            </a:endParaRPr>
          </a:p>
          <a:p>
            <a:pPr eaLnBrk="1" hangingPunct="1">
              <a:lnSpc>
                <a:spcPct val="90000"/>
              </a:lnSpc>
              <a:buClr>
                <a:srgbClr val="666600"/>
              </a:buClr>
              <a:buSzPct val="75000"/>
              <a:buFont typeface="Wingdings" pitchFamily="2" charset="2"/>
              <a:buChar char="p"/>
              <a:defRPr/>
            </a:pPr>
            <a:r>
              <a:rPr lang="en-US" sz="2400" b="1" dirty="0">
                <a:solidFill>
                  <a:srgbClr val="000000"/>
                </a:solidFill>
                <a:latin typeface="Verdana"/>
              </a:rPr>
              <a:t>P</a:t>
            </a:r>
            <a:r>
              <a:rPr lang="en-US" sz="2400" dirty="0">
                <a:solidFill>
                  <a:srgbClr val="000000"/>
                </a:solidFill>
                <a:latin typeface="Verdana"/>
              </a:rPr>
              <a:t>urity – how free from pain is it? </a:t>
            </a:r>
          </a:p>
          <a:p>
            <a:pPr eaLnBrk="1" hangingPunct="1">
              <a:lnSpc>
                <a:spcPct val="90000"/>
              </a:lnSpc>
              <a:buClr>
                <a:srgbClr val="666600"/>
              </a:buClr>
              <a:buSzPct val="75000"/>
              <a:buFont typeface="Wingdings" pitchFamily="2" charset="2"/>
              <a:buChar char="p"/>
              <a:defRPr/>
            </a:pPr>
            <a:r>
              <a:rPr lang="en-US" sz="2400" b="1" dirty="0">
                <a:solidFill>
                  <a:srgbClr val="000000"/>
                </a:solidFill>
                <a:latin typeface="Verdana"/>
              </a:rPr>
              <a:t>R</a:t>
            </a:r>
            <a:r>
              <a:rPr lang="en-US" sz="2400" dirty="0">
                <a:solidFill>
                  <a:srgbClr val="000000"/>
                </a:solidFill>
                <a:latin typeface="Verdana"/>
              </a:rPr>
              <a:t>emoteness – how near is it? </a:t>
            </a:r>
            <a:endParaRPr lang="en-US" sz="2400" b="1" dirty="0">
              <a:solidFill>
                <a:srgbClr val="000000"/>
              </a:solidFill>
              <a:latin typeface="Verdana"/>
            </a:endParaRPr>
          </a:p>
          <a:p>
            <a:pPr eaLnBrk="1" hangingPunct="1">
              <a:lnSpc>
                <a:spcPct val="90000"/>
              </a:lnSpc>
              <a:buClr>
                <a:srgbClr val="666600"/>
              </a:buClr>
              <a:buSzPct val="75000"/>
              <a:buFont typeface="Wingdings" pitchFamily="2" charset="2"/>
              <a:buChar char="p"/>
              <a:defRPr/>
            </a:pPr>
            <a:r>
              <a:rPr lang="en-US" sz="2400" b="1" dirty="0">
                <a:solidFill>
                  <a:srgbClr val="000000"/>
                </a:solidFill>
                <a:latin typeface="Verdana"/>
              </a:rPr>
              <a:t>R</a:t>
            </a:r>
            <a:r>
              <a:rPr lang="en-US" sz="2400" dirty="0">
                <a:solidFill>
                  <a:srgbClr val="000000"/>
                </a:solidFill>
                <a:latin typeface="Verdana"/>
              </a:rPr>
              <a:t>ichness – to what extent will it lead to other pleasures?</a:t>
            </a:r>
            <a:endParaRPr lang="en-US" sz="2400" b="1" dirty="0">
              <a:solidFill>
                <a:srgbClr val="000000"/>
              </a:solidFill>
              <a:latin typeface="Verdana"/>
            </a:endParaRPr>
          </a:p>
          <a:p>
            <a:pPr eaLnBrk="1" hangingPunct="1">
              <a:lnSpc>
                <a:spcPct val="90000"/>
              </a:lnSpc>
              <a:buClr>
                <a:srgbClr val="666600"/>
              </a:buClr>
              <a:buSzPct val="75000"/>
              <a:buFont typeface="Wingdings" pitchFamily="2" charset="2"/>
              <a:buChar char="p"/>
              <a:defRPr/>
            </a:pPr>
            <a:r>
              <a:rPr lang="en-US" sz="2400" b="1" dirty="0">
                <a:solidFill>
                  <a:srgbClr val="000000"/>
                </a:solidFill>
                <a:latin typeface="Verdana"/>
              </a:rPr>
              <a:t>I</a:t>
            </a:r>
            <a:r>
              <a:rPr lang="en-US" sz="2400" dirty="0">
                <a:solidFill>
                  <a:srgbClr val="000000"/>
                </a:solidFill>
                <a:latin typeface="Verdana"/>
              </a:rPr>
              <a:t>ntensity – how powerful is it?</a:t>
            </a:r>
            <a:endParaRPr lang="en-US" sz="2400" b="1" dirty="0">
              <a:solidFill>
                <a:srgbClr val="000000"/>
              </a:solidFill>
              <a:latin typeface="Verdana"/>
            </a:endParaRPr>
          </a:p>
          <a:p>
            <a:pPr eaLnBrk="1" hangingPunct="1">
              <a:lnSpc>
                <a:spcPct val="90000"/>
              </a:lnSpc>
              <a:buClr>
                <a:srgbClr val="666600"/>
              </a:buClr>
              <a:buSzPct val="75000"/>
              <a:buFont typeface="Wingdings" pitchFamily="2" charset="2"/>
              <a:buChar char="p"/>
              <a:defRPr/>
            </a:pPr>
            <a:r>
              <a:rPr lang="en-US" sz="2400" b="1" dirty="0">
                <a:solidFill>
                  <a:srgbClr val="000000"/>
                </a:solidFill>
                <a:latin typeface="Verdana"/>
              </a:rPr>
              <a:t>C</a:t>
            </a:r>
            <a:r>
              <a:rPr lang="en-US" sz="2400" dirty="0">
                <a:solidFill>
                  <a:srgbClr val="000000"/>
                </a:solidFill>
                <a:latin typeface="Verdana"/>
              </a:rPr>
              <a:t>ertainty – how likely it is to result in pleasure?</a:t>
            </a:r>
            <a:endParaRPr lang="en-US" sz="2400" b="1" dirty="0">
              <a:solidFill>
                <a:srgbClr val="000000"/>
              </a:solidFill>
              <a:latin typeface="Verdana"/>
            </a:endParaRPr>
          </a:p>
          <a:p>
            <a:pPr eaLnBrk="1" hangingPunct="1">
              <a:lnSpc>
                <a:spcPct val="90000"/>
              </a:lnSpc>
              <a:buClr>
                <a:srgbClr val="666600"/>
              </a:buClr>
              <a:buSzPct val="75000"/>
              <a:buFont typeface="Wingdings" pitchFamily="2" charset="2"/>
              <a:buChar char="p"/>
              <a:defRPr/>
            </a:pPr>
            <a:r>
              <a:rPr lang="en-US" sz="2400" b="1" dirty="0">
                <a:solidFill>
                  <a:srgbClr val="000000"/>
                </a:solidFill>
                <a:latin typeface="Verdana"/>
              </a:rPr>
              <a:t>E</a:t>
            </a:r>
            <a:r>
              <a:rPr lang="en-US" sz="2400" dirty="0">
                <a:solidFill>
                  <a:srgbClr val="000000"/>
                </a:solidFill>
                <a:latin typeface="Verdana"/>
              </a:rPr>
              <a:t>xtent – how many people does it affect? </a:t>
            </a:r>
            <a:endParaRPr lang="en-US" sz="2400" b="1" dirty="0">
              <a:solidFill>
                <a:srgbClr val="000000"/>
              </a:solidFill>
              <a:latin typeface="Verdana"/>
            </a:endParaRPr>
          </a:p>
          <a:p>
            <a:pPr eaLnBrk="1" hangingPunct="1">
              <a:lnSpc>
                <a:spcPct val="90000"/>
              </a:lnSpc>
              <a:buClr>
                <a:srgbClr val="666600"/>
              </a:buClr>
              <a:buSzPct val="75000"/>
              <a:buFont typeface="Wingdings" pitchFamily="2" charset="2"/>
              <a:buChar char="p"/>
              <a:defRPr/>
            </a:pPr>
            <a:r>
              <a:rPr lang="en-US" sz="2400" b="1" dirty="0">
                <a:solidFill>
                  <a:srgbClr val="000000"/>
                </a:solidFill>
                <a:latin typeface="Verdana"/>
              </a:rPr>
              <a:t>D</a:t>
            </a:r>
            <a:r>
              <a:rPr lang="en-US" sz="2400" dirty="0">
                <a:solidFill>
                  <a:srgbClr val="000000"/>
                </a:solidFill>
                <a:latin typeface="Verdana"/>
              </a:rPr>
              <a:t>uration – how long will it last?</a:t>
            </a:r>
          </a:p>
          <a:p>
            <a:pPr>
              <a:defRPr/>
            </a:pPr>
            <a:endParaRPr lang="en-GB" dirty="0"/>
          </a:p>
        </p:txBody>
      </p:sp>
    </p:spTree>
    <p:custDataLst>
      <p:tags r:id="rId1"/>
    </p:custDataLst>
    <p:extLst>
      <p:ext uri="{BB962C8B-B14F-4D97-AF65-F5344CB8AC3E}">
        <p14:creationId xmlns:p14="http://schemas.microsoft.com/office/powerpoint/2010/main" val="223312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89" y="1822423"/>
            <a:ext cx="11873948" cy="27088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rPr>
              <a:t>The founder of utilitarianism</a:t>
            </a:r>
            <a:r>
              <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rPr>
              <a:t> Bentham </a:t>
            </a:r>
            <a:r>
              <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rPr>
              <a:t>said that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rPr>
              <a:t> </a:t>
            </a:r>
            <a:r>
              <a:rPr kumimoji="0" lang="en-GB" sz="2800" b="0" i="1" u="none" strike="noStrike" kern="1200" cap="none" spc="0" normalizeH="0" baseline="0" noProof="0" dirty="0">
                <a:ln>
                  <a:noFill/>
                </a:ln>
                <a:solidFill>
                  <a:srgbClr val="FF0000"/>
                </a:solidFill>
                <a:effectLst/>
                <a:uLnTx/>
                <a:uFillTx/>
                <a:latin typeface="Calibri"/>
                <a:ea typeface="+mn-ea"/>
                <a:cs typeface="+mn-cs"/>
              </a:rPr>
              <a:t>“ All punishment is mischief: all punishment is evil”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1"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1"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1"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rgbClr val="FF0000"/>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endParaRPr>
          </a:p>
        </p:txBody>
      </p:sp>
      <p:sp>
        <p:nvSpPr>
          <p:cNvPr id="3" name="Explosion: 14 Points 2"/>
          <p:cNvSpPr/>
          <p:nvPr/>
        </p:nvSpPr>
        <p:spPr>
          <a:xfrm>
            <a:off x="8101347" y="2542406"/>
            <a:ext cx="3789364" cy="2379663"/>
          </a:xfrm>
          <a:prstGeom prst="irregularSeal2">
            <a:avLst/>
          </a:prstGeom>
        </p:spPr>
        <p:style>
          <a:lnRef idx="2">
            <a:schemeClr val="dk1">
              <a:shade val="50000"/>
            </a:schemeClr>
          </a:lnRef>
          <a:fillRef idx="1">
            <a:schemeClr val="dk1"/>
          </a:fillRef>
          <a:effectRef idx="0">
            <a:schemeClr val="dk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1"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8961723" y="3316740"/>
            <a:ext cx="1871663" cy="83099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n-ea"/>
                <a:cs typeface="Arial" pitchFamily="34" charset="0"/>
              </a:rPr>
              <a:t>Why would he say this?</a:t>
            </a:r>
            <a:endParaRPr kumimoji="0" lang="en-US" sz="2400" b="1" i="0" u="none" strike="noStrike" kern="1200" cap="none" spc="0" normalizeH="0" baseline="0" noProof="0" dirty="0">
              <a:ln>
                <a:noFill/>
              </a:ln>
              <a:solidFill>
                <a:prstClr val="white"/>
              </a:solidFill>
              <a:effectLst/>
              <a:uLnTx/>
              <a:uFillTx/>
              <a:latin typeface="Calibri"/>
              <a:ea typeface="+mn-ea"/>
              <a:cs typeface="Arial"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654" y="3328986"/>
            <a:ext cx="1303337" cy="130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001886D-C88A-4732-94A0-958FDABE2F85}"/>
              </a:ext>
            </a:extLst>
          </p:cNvPr>
          <p:cNvSpPr txBox="1"/>
          <p:nvPr/>
        </p:nvSpPr>
        <p:spPr>
          <a:xfrm>
            <a:off x="3269648" y="607264"/>
            <a:ext cx="892235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Utilitarian response to punishment</a:t>
            </a:r>
          </a:p>
        </p:txBody>
      </p:sp>
    </p:spTree>
    <p:custDataLst>
      <p:tags r:id="rId1"/>
    </p:custDataLst>
    <p:extLst>
      <p:ext uri="{BB962C8B-B14F-4D97-AF65-F5344CB8AC3E}">
        <p14:creationId xmlns:p14="http://schemas.microsoft.com/office/powerpoint/2010/main" val="385477702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6" y="0"/>
            <a:ext cx="11873948" cy="48320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rPr>
              <a:t>This is </a:t>
            </a:r>
            <a:r>
              <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rPr>
              <a:t>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Punishment </a:t>
            </a:r>
            <a:r>
              <a:rPr kumimoji="0" lang="en-GB" sz="2800" b="0" i="0" u="none" strike="noStrike" kern="1200" cap="none" spc="0" normalizeH="0" baseline="0" noProof="0" dirty="0">
                <a:ln>
                  <a:noFill/>
                </a:ln>
                <a:solidFill>
                  <a:prstClr val="black"/>
                </a:solidFill>
                <a:effectLst/>
                <a:uLnTx/>
                <a:uFillTx/>
                <a:latin typeface="Calibri"/>
                <a:ea typeface="+mn-ea"/>
                <a:cs typeface="+mn-cs"/>
              </a:rPr>
              <a:t>is an evil because it </a:t>
            </a:r>
            <a:r>
              <a:rPr kumimoji="0" lang="en-GB" sz="2800" b="0" i="0" u="none" strike="noStrike" kern="1200" cap="none" spc="0" normalizeH="0" baseline="0" noProof="0" dirty="0">
                <a:ln>
                  <a:noFill/>
                </a:ln>
                <a:solidFill>
                  <a:srgbClr val="FF0000"/>
                </a:solidFill>
                <a:effectLst/>
                <a:uLnTx/>
                <a:uFillTx/>
                <a:latin typeface="Calibri"/>
                <a:ea typeface="+mn-ea"/>
                <a:cs typeface="+mn-cs"/>
              </a:rPr>
              <a:t>inflicts pain and suffering on the individual being punished.</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Utilitarianism suggests that </a:t>
            </a:r>
            <a:r>
              <a:rPr kumimoji="0" lang="en-GB" sz="2800" b="0" i="0" u="none" strike="noStrike" kern="1200" cap="none" spc="0" normalizeH="0" baseline="0" noProof="0" dirty="0">
                <a:ln>
                  <a:noFill/>
                </a:ln>
                <a:solidFill>
                  <a:srgbClr val="FF0000"/>
                </a:solidFill>
                <a:effectLst/>
                <a:uLnTx/>
                <a:uFillTx/>
                <a:latin typeface="Calibri"/>
                <a:ea typeface="+mn-ea"/>
                <a:cs typeface="+mn-cs"/>
              </a:rPr>
              <a:t>pain is intrinsically bad</a:t>
            </a:r>
            <a:r>
              <a:rPr kumimoji="0" lang="en-GB"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a:ln>
                  <a:noFill/>
                </a:ln>
                <a:solidFill>
                  <a:srgbClr val="FF0000"/>
                </a:solidFill>
                <a:effectLst/>
                <a:uLnTx/>
                <a:uFillTx/>
                <a:latin typeface="Calibri"/>
                <a:ea typeface="+mn-ea"/>
                <a:cs typeface="+mn-cs"/>
              </a:rPr>
              <a:t>whilst pleasure is intrinsically good. </a:t>
            </a: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3. </a:t>
            </a:r>
            <a:r>
              <a:rPr kumimoji="0" lang="en-GB" altLang="en-US"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Singling out a person for punishment is therefore evil.</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endParaRPr>
          </a:p>
        </p:txBody>
      </p:sp>
      <p:pic>
        <p:nvPicPr>
          <p:cNvPr id="7" name="Picture 6">
            <a:extLst>
              <a:ext uri="{FF2B5EF4-FFF2-40B4-BE49-F238E27FC236}">
                <a16:creationId xmlns:a16="http://schemas.microsoft.com/office/drawing/2014/main" id="{1BF8EA96-DB26-4ECB-BE6E-3767EFFA947C}"/>
              </a:ext>
            </a:extLst>
          </p:cNvPr>
          <p:cNvPicPr>
            <a:picLocks noChangeAspect="1"/>
          </p:cNvPicPr>
          <p:nvPr/>
        </p:nvPicPr>
        <p:blipFill>
          <a:blip r:embed="rId3"/>
          <a:stretch>
            <a:fillRect/>
          </a:stretch>
        </p:blipFill>
        <p:spPr>
          <a:xfrm>
            <a:off x="418368" y="4499709"/>
            <a:ext cx="4167700" cy="2247289"/>
          </a:xfrm>
          <a:prstGeom prst="rect">
            <a:avLst/>
          </a:prstGeom>
        </p:spPr>
      </p:pic>
      <p:pic>
        <p:nvPicPr>
          <p:cNvPr id="8" name="Picture 7">
            <a:extLst>
              <a:ext uri="{FF2B5EF4-FFF2-40B4-BE49-F238E27FC236}">
                <a16:creationId xmlns:a16="http://schemas.microsoft.com/office/drawing/2014/main" id="{D3C15DD7-5AB7-4DF5-B596-95EE8A1D359A}"/>
              </a:ext>
            </a:extLst>
          </p:cNvPr>
          <p:cNvPicPr>
            <a:picLocks noChangeAspect="1"/>
          </p:cNvPicPr>
          <p:nvPr/>
        </p:nvPicPr>
        <p:blipFill>
          <a:blip r:embed="rId4"/>
          <a:stretch>
            <a:fillRect/>
          </a:stretch>
        </p:blipFill>
        <p:spPr>
          <a:xfrm>
            <a:off x="4748434" y="4846570"/>
            <a:ext cx="2857500" cy="1743075"/>
          </a:xfrm>
          <a:prstGeom prst="rect">
            <a:avLst/>
          </a:prstGeom>
        </p:spPr>
      </p:pic>
      <p:pic>
        <p:nvPicPr>
          <p:cNvPr id="9" name="Picture 8">
            <a:extLst>
              <a:ext uri="{FF2B5EF4-FFF2-40B4-BE49-F238E27FC236}">
                <a16:creationId xmlns:a16="http://schemas.microsoft.com/office/drawing/2014/main" id="{FE24BAE7-7E1D-4C92-8B7D-AE07DE948CBF}"/>
              </a:ext>
            </a:extLst>
          </p:cNvPr>
          <p:cNvPicPr>
            <a:picLocks noChangeAspect="1"/>
          </p:cNvPicPr>
          <p:nvPr/>
        </p:nvPicPr>
        <p:blipFill>
          <a:blip r:embed="rId5"/>
          <a:stretch>
            <a:fillRect/>
          </a:stretch>
        </p:blipFill>
        <p:spPr>
          <a:xfrm>
            <a:off x="8570521" y="4846570"/>
            <a:ext cx="2619375" cy="1743075"/>
          </a:xfrm>
          <a:prstGeom prst="rect">
            <a:avLst/>
          </a:prstGeom>
        </p:spPr>
      </p:pic>
    </p:spTree>
    <p:custDataLst>
      <p:tags r:id="rId1"/>
    </p:custDataLst>
    <p:extLst>
      <p:ext uri="{BB962C8B-B14F-4D97-AF65-F5344CB8AC3E}">
        <p14:creationId xmlns:p14="http://schemas.microsoft.com/office/powerpoint/2010/main" val="83875234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792" y="128605"/>
            <a:ext cx="11820938" cy="440120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rPr>
              <a:t>BUT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rPr>
              <a:t>Punishment can be justified, </a:t>
            </a:r>
            <a:r>
              <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rPr>
              <a:t>according to a utilitarian, </a:t>
            </a:r>
            <a:r>
              <a:rPr kumimoji="0" lang="en-GB" sz="2800" b="0" i="0" u="none" strike="noStrike" kern="1200" cap="none" spc="0" normalizeH="0" baseline="0" noProof="0" dirty="0">
                <a:ln>
                  <a:noFill/>
                </a:ln>
                <a:solidFill>
                  <a:srgbClr val="FF0000"/>
                </a:solidFill>
                <a:effectLst/>
                <a:uLnTx/>
                <a:uFillTx/>
                <a:latin typeface="Calibri"/>
                <a:ea typeface="+mn-ea"/>
                <a:cs typeface="Arial" pitchFamily="34" charset="0"/>
              </a:rPr>
              <a:t>if this increase in unhappiness is outweighed by an increase in happiness for the majority.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rPr>
              <a:t>A utilitarian's justification for punishing people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Arial" pitchFamily="34" charset="0"/>
              </a:rPr>
              <a:t>needs to ‘look forwards’ to the effects of punishment.</a:t>
            </a:r>
          </a:p>
        </p:txBody>
      </p:sp>
      <p:pic>
        <p:nvPicPr>
          <p:cNvPr id="33795" name="Picture 4" descr="Image result for happy community"/>
          <p:cNvPicPr>
            <a:picLocks noChangeAspect="1" noChangeArrowheads="1"/>
          </p:cNvPicPr>
          <p:nvPr/>
        </p:nvPicPr>
        <p:blipFill>
          <a:blip r:embed="rId3">
            <a:extLst>
              <a:ext uri="{28A0092B-C50C-407E-A947-70E740481C1C}">
                <a14:useLocalDpi xmlns:a14="http://schemas.microsoft.com/office/drawing/2010/main" val="0"/>
              </a:ext>
            </a:extLst>
          </a:blip>
          <a:srcRect t="11163" b="12186"/>
          <a:stretch>
            <a:fillRect/>
          </a:stretch>
        </p:blipFill>
        <p:spPr bwMode="auto">
          <a:xfrm>
            <a:off x="4230120" y="1582846"/>
            <a:ext cx="4151626" cy="184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ADE1488-9710-42EC-AE06-B4DC5DBDFE47}"/>
              </a:ext>
            </a:extLst>
          </p:cNvPr>
          <p:cNvPicPr>
            <a:picLocks noChangeAspect="1"/>
          </p:cNvPicPr>
          <p:nvPr/>
        </p:nvPicPr>
        <p:blipFill>
          <a:blip r:embed="rId4"/>
          <a:stretch>
            <a:fillRect/>
          </a:stretch>
        </p:blipFill>
        <p:spPr>
          <a:xfrm>
            <a:off x="3410029" y="4664490"/>
            <a:ext cx="2895904" cy="2064905"/>
          </a:xfrm>
          <a:prstGeom prst="rect">
            <a:avLst/>
          </a:prstGeom>
        </p:spPr>
      </p:pic>
      <p:sp>
        <p:nvSpPr>
          <p:cNvPr id="4" name="Speech Bubble: Oval 3">
            <a:extLst>
              <a:ext uri="{FF2B5EF4-FFF2-40B4-BE49-F238E27FC236}">
                <a16:creationId xmlns:a16="http://schemas.microsoft.com/office/drawing/2014/main" id="{1EEBD884-BE55-4E53-914E-E2257AB407AC}"/>
              </a:ext>
            </a:extLst>
          </p:cNvPr>
          <p:cNvSpPr/>
          <p:nvPr/>
        </p:nvSpPr>
        <p:spPr>
          <a:xfrm>
            <a:off x="8028486" y="4011214"/>
            <a:ext cx="3832210" cy="2398642"/>
          </a:xfrm>
          <a:prstGeom prst="wedgeEllipseCallout">
            <a:avLst>
              <a:gd name="adj1" fmla="val -129221"/>
              <a:gd name="adj2" fmla="val 37327"/>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FF0000"/>
                </a:solidFill>
                <a:effectLst/>
                <a:uLnTx/>
                <a:uFillTx/>
                <a:latin typeface="Tempus Sans ITC" panose="04020404030D07020202" pitchFamily="82" charset="0"/>
                <a:ea typeface="+mn-ea"/>
                <a:cs typeface="+mn-cs"/>
              </a:rPr>
              <a:t>‘</a:t>
            </a:r>
            <a:r>
              <a:rPr kumimoji="0" lang="en-GB" altLang="en-US" sz="2400" b="1" i="0" u="none" strike="noStrike" kern="1200" cap="none" spc="0" normalizeH="0" baseline="0" noProof="0" dirty="0">
                <a:ln>
                  <a:noFill/>
                </a:ln>
                <a:solidFill>
                  <a:srgbClr val="FF0000"/>
                </a:solidFill>
                <a:effectLst/>
                <a:uLnTx/>
                <a:uFillTx/>
                <a:latin typeface="Tempus Sans ITC" panose="04020404030D07020202" pitchFamily="82" charset="0"/>
                <a:ea typeface="+mn-ea"/>
                <a:cs typeface="+mn-cs"/>
              </a:rPr>
              <a:t>Punishment ought to be admitted in as far as it promises to exclude some greater evil’.</a:t>
            </a:r>
            <a:endParaRPr kumimoji="0" lang="en-GB" sz="2400" b="1" i="0" u="none" strike="noStrike" kern="1200" cap="none" spc="0" normalizeH="0" baseline="0" noProof="0" dirty="0">
              <a:ln>
                <a:noFill/>
              </a:ln>
              <a:solidFill>
                <a:srgbClr val="FF0000"/>
              </a:solidFill>
              <a:effectLst/>
              <a:uLnTx/>
              <a:uFillTx/>
              <a:latin typeface="Tempus Sans ITC" panose="04020404030D07020202" pitchFamily="82" charset="0"/>
              <a:ea typeface="+mn-ea"/>
              <a:cs typeface="+mn-cs"/>
            </a:endParaRPr>
          </a:p>
        </p:txBody>
      </p:sp>
    </p:spTree>
    <p:custDataLst>
      <p:tags r:id="rId1"/>
    </p:custDataLst>
    <p:extLst>
      <p:ext uri="{BB962C8B-B14F-4D97-AF65-F5344CB8AC3E}">
        <p14:creationId xmlns:p14="http://schemas.microsoft.com/office/powerpoint/2010/main" val="134817337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animEffect transition="in" filter="circle(in)">
                                      <p:cBhvr>
                                        <p:cTn id="13" dur="2000"/>
                                        <p:tgtEl>
                                          <p:spTgt spid="3379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304526"/>
            <a:ext cx="11917680" cy="68634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Lets examine the four purposes of punishment again from a Utilitarian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Deterrence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Reform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Retribution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hought Bubble: Cloud 3">
            <a:extLst>
              <a:ext uri="{FF2B5EF4-FFF2-40B4-BE49-F238E27FC236}">
                <a16:creationId xmlns:a16="http://schemas.microsoft.com/office/drawing/2014/main" id="{B18E0A29-EF3D-44D9-9F20-058FE1D05822}"/>
              </a:ext>
            </a:extLst>
          </p:cNvPr>
          <p:cNvSpPr/>
          <p:nvPr/>
        </p:nvSpPr>
        <p:spPr>
          <a:xfrm>
            <a:off x="5208104" y="1656522"/>
            <a:ext cx="5194853" cy="3233530"/>
          </a:xfrm>
          <a:prstGeom prst="cloudCallout">
            <a:avLst>
              <a:gd name="adj1" fmla="val -77211"/>
              <a:gd name="adj2" fmla="val 70697"/>
            </a:avLst>
          </a:prstGeom>
          <a:solidFill>
            <a:schemeClr val="accent5">
              <a:lumMod val="20000"/>
              <a:lumOff val="80000"/>
            </a:schemeClr>
          </a:solidFill>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What do you think a utilitarian would say for each purpose?</a:t>
            </a:r>
          </a:p>
        </p:txBody>
      </p:sp>
    </p:spTree>
    <p:custDataLst>
      <p:tags r:id="rId1"/>
    </p:custDataLst>
    <p:extLst>
      <p:ext uri="{BB962C8B-B14F-4D97-AF65-F5344CB8AC3E}">
        <p14:creationId xmlns:p14="http://schemas.microsoft.com/office/powerpoint/2010/main" val="1926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925" y="360521"/>
            <a:ext cx="1173215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Deterrence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Reform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Retribution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061999" y="709736"/>
            <a:ext cx="8679427" cy="58172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This is acceptable as it makes society as a whole a happier place. But this still needs to be fair.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If the punishment works as a deterrent  the suffering of the individual can be justified. The majority will be happy.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If a person can truly be reformed than their temporary suffering is worth it both for them and society. Long term happiness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This is rarely seen as an acceptable form of punishment. It simply creates more suffering.</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9437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48150" y="261535"/>
            <a:ext cx="6198477" cy="6470340"/>
          </a:xfrm>
          <a:prstGeom prst="rect">
            <a:avLst/>
          </a:prstGeom>
        </p:spPr>
      </p:pic>
    </p:spTree>
    <p:extLst>
      <p:ext uri="{BB962C8B-B14F-4D97-AF65-F5344CB8AC3E}">
        <p14:creationId xmlns:p14="http://schemas.microsoft.com/office/powerpoint/2010/main" val="2445661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18868" y="245461"/>
            <a:ext cx="1102580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Summary:</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Utilitarian’s see punishment as evil because it inflicts suffering on the individual being punished.  This theory suggests that pain is bad, whilst pleasure or happiness is good.  It follows then that punishing someone by treating him or her badly is evil.</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However, Utilitarianism of course, looks to maximize happiness.  So, punishment can be allowed if it can be seen to produce more happiness than the suffering it inflicts. E.g. does it make society happier if the criminal has been punished?</a:t>
            </a:r>
          </a:p>
        </p:txBody>
      </p:sp>
      <p:sp>
        <p:nvSpPr>
          <p:cNvPr id="2" name="Oval 1">
            <a:extLst>
              <a:ext uri="{FF2B5EF4-FFF2-40B4-BE49-F238E27FC236}">
                <a16:creationId xmlns:a16="http://schemas.microsoft.com/office/drawing/2014/main" id="{61AB48F1-7E10-44C9-B975-662DC4D16059}"/>
              </a:ext>
            </a:extLst>
          </p:cNvPr>
          <p:cNvSpPr/>
          <p:nvPr/>
        </p:nvSpPr>
        <p:spPr>
          <a:xfrm>
            <a:off x="5024437" y="4740813"/>
            <a:ext cx="4332849" cy="201168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Can you see any strengths and weaknesses of this approach?</a:t>
            </a:r>
          </a:p>
        </p:txBody>
      </p:sp>
      <p:pic>
        <p:nvPicPr>
          <p:cNvPr id="3" name="Picture 2">
            <a:extLst>
              <a:ext uri="{FF2B5EF4-FFF2-40B4-BE49-F238E27FC236}">
                <a16:creationId xmlns:a16="http://schemas.microsoft.com/office/drawing/2014/main" id="{A71A1124-33F0-4669-B361-61592054C0EC}"/>
              </a:ext>
            </a:extLst>
          </p:cNvPr>
          <p:cNvPicPr>
            <a:picLocks noChangeAspect="1"/>
          </p:cNvPicPr>
          <p:nvPr/>
        </p:nvPicPr>
        <p:blipFill>
          <a:blip r:embed="rId3"/>
          <a:stretch>
            <a:fillRect/>
          </a:stretch>
        </p:blipFill>
        <p:spPr>
          <a:xfrm>
            <a:off x="9730008" y="4714876"/>
            <a:ext cx="2037618" cy="2037618"/>
          </a:xfrm>
          <a:prstGeom prst="rect">
            <a:avLst/>
          </a:prstGeom>
        </p:spPr>
      </p:pic>
    </p:spTree>
    <p:custDataLst>
      <p:tags r:id="rId1"/>
    </p:custDataLst>
    <p:extLst>
      <p:ext uri="{BB962C8B-B14F-4D97-AF65-F5344CB8AC3E}">
        <p14:creationId xmlns:p14="http://schemas.microsoft.com/office/powerpoint/2010/main" val="3411479665"/>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10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331076" y="1932093"/>
            <a:ext cx="11713779" cy="4568825"/>
          </a:xfrm>
        </p:spPr>
        <p:txBody>
          <a:bodyPr/>
          <a:lstStyle/>
          <a:p>
            <a:pPr marL="0" indent="0" eaLnBrk="1" hangingPunct="1">
              <a:lnSpc>
                <a:spcPct val="90000"/>
              </a:lnSpc>
              <a:buNone/>
              <a:tabLst>
                <a:tab pos="536575" algn="l"/>
                <a:tab pos="7983538" algn="r"/>
              </a:tabLst>
            </a:pPr>
            <a:r>
              <a:rPr lang="en-GB" altLang="en-US" sz="2800" dirty="0" smtClean="0">
                <a:latin typeface="Calibri" panose="020F0502020204030204" pitchFamily="34" charset="0"/>
                <a:cs typeface="Calibri" panose="020F0502020204030204" pitchFamily="34" charset="0"/>
              </a:rPr>
              <a:t>1.    Give </a:t>
            </a:r>
            <a:r>
              <a:rPr lang="en-GB" altLang="en-US" sz="2800" b="1" dirty="0">
                <a:latin typeface="Calibri" panose="020F0502020204030204" pitchFamily="34" charset="0"/>
                <a:cs typeface="Calibri" panose="020F0502020204030204" pitchFamily="34" charset="0"/>
              </a:rPr>
              <a:t>two</a:t>
            </a:r>
            <a:r>
              <a:rPr lang="en-GB" altLang="en-US" sz="2800" dirty="0">
                <a:latin typeface="Calibri" panose="020F0502020204030204" pitchFamily="34" charset="0"/>
                <a:cs typeface="Calibri" panose="020F0502020204030204" pitchFamily="34" charset="0"/>
              </a:rPr>
              <a:t> reasons why a person might support </a:t>
            </a:r>
            <a:r>
              <a:rPr lang="en-GB" altLang="en-US" sz="2800" dirty="0" smtClean="0">
                <a:latin typeface="Calibri" panose="020F0502020204030204" pitchFamily="34" charset="0"/>
                <a:cs typeface="Calibri" panose="020F0502020204030204" pitchFamily="34" charset="0"/>
              </a:rPr>
              <a:t>the utilitarian </a:t>
            </a:r>
            <a:r>
              <a:rPr lang="en-GB" altLang="en-US" sz="2800" dirty="0">
                <a:latin typeface="Calibri" panose="020F0502020204030204" pitchFamily="34" charset="0"/>
                <a:cs typeface="Calibri" panose="020F0502020204030204" pitchFamily="34" charset="0"/>
              </a:rPr>
              <a:t>outlook on making moral decisions.	</a:t>
            </a:r>
            <a:endParaRPr lang="en-GB" altLang="en-US" sz="2800" dirty="0" smtClean="0">
              <a:latin typeface="Calibri" panose="020F0502020204030204" pitchFamily="34" charset="0"/>
              <a:cs typeface="Calibri" panose="020F0502020204030204" pitchFamily="34" charset="0"/>
            </a:endParaRPr>
          </a:p>
          <a:p>
            <a:pPr marL="536575" indent="-536575" eaLnBrk="1" hangingPunct="1">
              <a:lnSpc>
                <a:spcPct val="90000"/>
              </a:lnSpc>
              <a:buNone/>
              <a:tabLst>
                <a:tab pos="536575" algn="l"/>
                <a:tab pos="7983538" algn="r"/>
              </a:tabLst>
            </a:pPr>
            <a:endParaRPr lang="en-GB" altLang="en-US" sz="2800" dirty="0" smtClean="0">
              <a:latin typeface="Calibri" panose="020F0502020204030204" pitchFamily="34" charset="0"/>
              <a:cs typeface="Calibri" panose="020F0502020204030204" pitchFamily="34" charset="0"/>
            </a:endParaRPr>
          </a:p>
          <a:p>
            <a:pPr marL="536575" indent="-536575" eaLnBrk="1" hangingPunct="1">
              <a:lnSpc>
                <a:spcPct val="90000"/>
              </a:lnSpc>
              <a:buNone/>
              <a:tabLst>
                <a:tab pos="536575" algn="l"/>
                <a:tab pos="7983538" algn="r"/>
              </a:tabLst>
            </a:pPr>
            <a:r>
              <a:rPr lang="en-GB" altLang="en-US" sz="2800" dirty="0" smtClean="0">
                <a:latin typeface="Calibri" panose="020F0502020204030204" pitchFamily="34" charset="0"/>
                <a:cs typeface="Calibri" panose="020F0502020204030204" pitchFamily="34" charset="0"/>
              </a:rPr>
              <a:t>2.    Give </a:t>
            </a:r>
            <a:r>
              <a:rPr lang="en-GB" altLang="en-US" sz="2800" b="1" dirty="0">
                <a:latin typeface="Calibri" panose="020F0502020204030204" pitchFamily="34" charset="0"/>
                <a:cs typeface="Calibri" panose="020F0502020204030204" pitchFamily="34" charset="0"/>
              </a:rPr>
              <a:t>two</a:t>
            </a:r>
            <a:r>
              <a:rPr lang="en-GB" altLang="en-US" sz="2800" dirty="0">
                <a:latin typeface="Calibri" panose="020F0502020204030204" pitchFamily="34" charset="0"/>
                <a:cs typeface="Calibri" panose="020F0502020204030204" pitchFamily="34" charset="0"/>
              </a:rPr>
              <a:t> reason why a person might disagree with the </a:t>
            </a:r>
            <a:r>
              <a:rPr lang="en-GB" altLang="en-US" sz="2800" dirty="0" smtClean="0">
                <a:latin typeface="Calibri" panose="020F0502020204030204" pitchFamily="34" charset="0"/>
                <a:cs typeface="Calibri" panose="020F0502020204030204" pitchFamily="34" charset="0"/>
              </a:rPr>
              <a:t>utilitarian </a:t>
            </a:r>
            <a:r>
              <a:rPr lang="en-GB" altLang="en-US" sz="2800" dirty="0">
                <a:latin typeface="Calibri" panose="020F0502020204030204" pitchFamily="34" charset="0"/>
                <a:cs typeface="Calibri" panose="020F0502020204030204" pitchFamily="34" charset="0"/>
              </a:rPr>
              <a:t>way of making moral decisions.	</a:t>
            </a:r>
            <a:endParaRPr lang="en-GB" altLang="en-US" sz="2800" dirty="0"/>
          </a:p>
          <a:p>
            <a:pPr marL="536575" indent="-536575" eaLnBrk="1" hangingPunct="1">
              <a:lnSpc>
                <a:spcPct val="90000"/>
              </a:lnSpc>
              <a:tabLst>
                <a:tab pos="536575" algn="l"/>
                <a:tab pos="7983538" algn="r"/>
              </a:tabLst>
            </a:pPr>
            <a:endParaRPr lang="en-GB" altLang="en-US" sz="2000" dirty="0"/>
          </a:p>
        </p:txBody>
      </p:sp>
      <p:sp>
        <p:nvSpPr>
          <p:cNvPr id="49155" name="Rectangle 3"/>
          <p:cNvSpPr>
            <a:spLocks noChangeArrowheads="1"/>
          </p:cNvSpPr>
          <p:nvPr/>
        </p:nvSpPr>
        <p:spPr bwMode="auto">
          <a:xfrm>
            <a:off x="855405" y="35127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rPr>
              <a:t>Written</a:t>
            </a:r>
            <a:r>
              <a:rPr kumimoji="0" lang="en-GB" altLang="en-US" sz="2800" b="1" i="0" u="none" strike="noStrike" kern="1200" cap="none" spc="0" normalizeH="0" noProof="0" dirty="0" smtClean="0">
                <a:ln>
                  <a:noFill/>
                </a:ln>
                <a:solidFill>
                  <a:srgbClr val="FF0000"/>
                </a:solidFill>
                <a:effectLst/>
                <a:uLnTx/>
                <a:uFillTx/>
                <a:latin typeface="Calibri" panose="020F0502020204030204" pitchFamily="34" charset="0"/>
                <a:cs typeface="Calibri" panose="020F0502020204030204" pitchFamily="34" charset="0"/>
              </a:rPr>
              <a:t> task</a:t>
            </a:r>
            <a:endParaRPr kumimoji="0" lang="en-GB" alt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887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04170" y="3562690"/>
            <a:ext cx="4193844" cy="2790813"/>
          </a:xfrm>
          <a:prstGeom prst="rect">
            <a:avLst/>
          </a:prstGeom>
        </p:spPr>
      </p:pic>
      <p:sp>
        <p:nvSpPr>
          <p:cNvPr id="3" name="TextBox 2"/>
          <p:cNvSpPr txBox="1"/>
          <p:nvPr/>
        </p:nvSpPr>
        <p:spPr>
          <a:xfrm>
            <a:off x="394137" y="401916"/>
            <a:ext cx="10515600" cy="3816429"/>
          </a:xfrm>
          <a:prstGeom prst="rect">
            <a:avLst/>
          </a:prstGeom>
          <a:noFill/>
        </p:spPr>
        <p:txBody>
          <a:bodyPr wrap="square" rtlCol="0">
            <a:spAutoFit/>
          </a:bodyPr>
          <a:lstStyle/>
          <a:p>
            <a:r>
              <a:rPr lang="en-GB" sz="2800" b="1" dirty="0" smtClean="0"/>
              <a:t>3 weeks until 2</a:t>
            </a:r>
            <a:r>
              <a:rPr lang="en-GB" sz="2800" b="1" baseline="30000" dirty="0" smtClean="0"/>
              <a:t>nd</a:t>
            </a:r>
            <a:r>
              <a:rPr lang="en-GB" sz="2800" b="1" dirty="0" smtClean="0"/>
              <a:t> FAB </a:t>
            </a:r>
          </a:p>
          <a:p>
            <a:endParaRPr lang="en-GB" sz="2800" dirty="0"/>
          </a:p>
          <a:p>
            <a:r>
              <a:rPr lang="en-GB" sz="2800" dirty="0" smtClean="0">
                <a:solidFill>
                  <a:srgbClr val="00B050"/>
                </a:solidFill>
              </a:rPr>
              <a:t>27</a:t>
            </a:r>
            <a:r>
              <a:rPr lang="en-GB" sz="2800" baseline="30000" dirty="0" smtClean="0">
                <a:solidFill>
                  <a:srgbClr val="00B050"/>
                </a:solidFill>
              </a:rPr>
              <a:t>th</a:t>
            </a:r>
            <a:r>
              <a:rPr lang="en-GB" sz="2800" dirty="0" smtClean="0">
                <a:solidFill>
                  <a:srgbClr val="00B050"/>
                </a:solidFill>
              </a:rPr>
              <a:t> Feb: 1hr 30 </a:t>
            </a:r>
            <a:r>
              <a:rPr lang="en-GB" sz="2800" dirty="0" err="1" smtClean="0">
                <a:solidFill>
                  <a:srgbClr val="00B050"/>
                </a:solidFill>
              </a:rPr>
              <a:t>mins</a:t>
            </a:r>
            <a:r>
              <a:rPr lang="en-GB" sz="2800" dirty="0" smtClean="0">
                <a:solidFill>
                  <a:srgbClr val="00B050"/>
                </a:solidFill>
              </a:rPr>
              <a:t>.</a:t>
            </a:r>
          </a:p>
          <a:p>
            <a:r>
              <a:rPr lang="en-GB" sz="2800" dirty="0" smtClean="0"/>
              <a:t>Judaism : 1 = 10 mark question</a:t>
            </a:r>
          </a:p>
          <a:p>
            <a:r>
              <a:rPr lang="en-GB" sz="2800" dirty="0" smtClean="0"/>
              <a:t>Morality and Justice : 1 = 10 mark question and 1 = 20 mark question. </a:t>
            </a:r>
          </a:p>
          <a:p>
            <a:endParaRPr lang="en-GB" sz="2800" dirty="0" smtClean="0"/>
          </a:p>
          <a:p>
            <a:r>
              <a:rPr lang="en-GB" sz="2800" dirty="0" smtClean="0">
                <a:solidFill>
                  <a:srgbClr val="00B050"/>
                </a:solidFill>
              </a:rPr>
              <a:t>6</a:t>
            </a:r>
            <a:r>
              <a:rPr lang="en-GB" sz="2800" baseline="30000" dirty="0" smtClean="0">
                <a:solidFill>
                  <a:srgbClr val="00B050"/>
                </a:solidFill>
              </a:rPr>
              <a:t>th</a:t>
            </a:r>
            <a:r>
              <a:rPr lang="en-GB" sz="2800" dirty="0" smtClean="0">
                <a:solidFill>
                  <a:srgbClr val="00B050"/>
                </a:solidFill>
              </a:rPr>
              <a:t> March: 45 </a:t>
            </a:r>
            <a:r>
              <a:rPr lang="en-GB" sz="2800" dirty="0" err="1" smtClean="0">
                <a:solidFill>
                  <a:srgbClr val="00B050"/>
                </a:solidFill>
              </a:rPr>
              <a:t>mins</a:t>
            </a:r>
            <a:endParaRPr lang="en-GB" sz="2800" dirty="0" smtClean="0">
              <a:solidFill>
                <a:srgbClr val="00B050"/>
              </a:solidFill>
            </a:endParaRPr>
          </a:p>
          <a:p>
            <a:r>
              <a:rPr lang="en-GB" sz="2800" dirty="0" smtClean="0"/>
              <a:t>Existence of God: 1 = 20 mark question</a:t>
            </a:r>
          </a:p>
          <a:p>
            <a:endParaRPr lang="en-GB" dirty="0"/>
          </a:p>
        </p:txBody>
      </p:sp>
    </p:spTree>
    <p:extLst>
      <p:ext uri="{BB962C8B-B14F-4D97-AF65-F5344CB8AC3E}">
        <p14:creationId xmlns:p14="http://schemas.microsoft.com/office/powerpoint/2010/main" val="246429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4318" y="873128"/>
            <a:ext cx="4855779" cy="5262979"/>
          </a:xfrm>
          <a:prstGeom prst="rect">
            <a:avLst/>
          </a:prstGeom>
          <a:solidFill>
            <a:schemeClr val="accent1">
              <a:lumMod val="20000"/>
              <a:lumOff val="80000"/>
            </a:schemeClr>
          </a:solidFill>
        </p:spPr>
        <p:txBody>
          <a:bodyPr wrap="square">
            <a:spAutoFit/>
          </a:bodyPr>
          <a:lstStyle/>
          <a:p>
            <a:pPr algn="ctr">
              <a:defRPr/>
            </a:pPr>
            <a:r>
              <a:rPr lang="en-GB" sz="2800" b="1" dirty="0">
                <a:solidFill>
                  <a:srgbClr val="000000"/>
                </a:solidFill>
                <a:latin typeface="Calibri" panose="020F0502020204030204"/>
                <a:cs typeface="Arial" panose="020B0604020202020204" pitchFamily="34" charset="0"/>
              </a:rPr>
              <a:t>Morality and justice </a:t>
            </a:r>
          </a:p>
          <a:p>
            <a:pPr>
              <a:defRPr/>
            </a:pPr>
            <a:endParaRPr lang="en-GB" sz="2800" b="1" dirty="0">
              <a:solidFill>
                <a:srgbClr val="000000"/>
              </a:solidFill>
              <a:latin typeface="Calibri" panose="020F0502020204030204"/>
              <a:cs typeface="Arial" panose="020B0604020202020204" pitchFamily="34" charset="0"/>
            </a:endParaRPr>
          </a:p>
          <a:p>
            <a:pPr>
              <a:defRPr/>
            </a:pPr>
            <a:r>
              <a:rPr lang="en-GB" sz="2800" b="1" dirty="0">
                <a:solidFill>
                  <a:prstClr val="black"/>
                </a:solidFill>
                <a:latin typeface="Calibri" panose="020F0502020204030204"/>
                <a:cs typeface="Arial" panose="020B0604020202020204" pitchFamily="34" charset="0"/>
              </a:rPr>
              <a:t>Purposes of punishment </a:t>
            </a:r>
            <a:endParaRPr lang="en-GB" sz="2800" dirty="0">
              <a:solidFill>
                <a:prstClr val="black"/>
              </a:solidFill>
              <a:latin typeface="Calibri" panose="020F0502020204030204"/>
              <a:cs typeface="Arial" panose="020B0604020202020204" pitchFamily="34" charset="0"/>
            </a:endParaRPr>
          </a:p>
          <a:p>
            <a:pPr>
              <a:defRPr/>
            </a:pPr>
            <a:r>
              <a:rPr lang="en-GB" sz="2800" dirty="0">
                <a:solidFill>
                  <a:prstClr val="black"/>
                </a:solidFill>
                <a:latin typeface="Calibri" panose="020F0502020204030204"/>
                <a:cs typeface="Arial" panose="020B0604020202020204" pitchFamily="34" charset="0"/>
              </a:rPr>
              <a:t>reformation </a:t>
            </a:r>
          </a:p>
          <a:p>
            <a:pPr>
              <a:defRPr/>
            </a:pPr>
            <a:r>
              <a:rPr lang="en-GB" sz="2800" dirty="0">
                <a:solidFill>
                  <a:prstClr val="black"/>
                </a:solidFill>
                <a:latin typeface="Calibri" panose="020F0502020204030204"/>
                <a:cs typeface="Arial" panose="020B0604020202020204" pitchFamily="34" charset="0"/>
              </a:rPr>
              <a:t>retribution </a:t>
            </a:r>
          </a:p>
          <a:p>
            <a:pPr>
              <a:defRPr/>
            </a:pPr>
            <a:r>
              <a:rPr lang="en-GB" sz="2800" dirty="0">
                <a:solidFill>
                  <a:prstClr val="black"/>
                </a:solidFill>
                <a:latin typeface="Calibri" panose="020F0502020204030204"/>
                <a:cs typeface="Arial" panose="020B0604020202020204" pitchFamily="34" charset="0"/>
              </a:rPr>
              <a:t>protection </a:t>
            </a:r>
          </a:p>
          <a:p>
            <a:pPr>
              <a:defRPr/>
            </a:pPr>
            <a:r>
              <a:rPr lang="en-GB" sz="2800" dirty="0">
                <a:solidFill>
                  <a:prstClr val="black"/>
                </a:solidFill>
                <a:latin typeface="Calibri" panose="020F0502020204030204"/>
                <a:cs typeface="Arial" panose="020B0604020202020204" pitchFamily="34" charset="0"/>
              </a:rPr>
              <a:t>deterrence </a:t>
            </a:r>
          </a:p>
          <a:p>
            <a:pPr>
              <a:defRPr/>
            </a:pPr>
            <a:endParaRPr lang="en-GB" sz="2800" dirty="0">
              <a:solidFill>
                <a:prstClr val="black"/>
              </a:solidFill>
              <a:latin typeface="Calibri" panose="020F0502020204030204"/>
              <a:cs typeface="Arial" panose="020B0604020202020204" pitchFamily="34" charset="0"/>
            </a:endParaRPr>
          </a:p>
          <a:p>
            <a:pPr>
              <a:defRPr/>
            </a:pPr>
            <a:r>
              <a:rPr lang="en-GB" sz="2800" b="1" dirty="0">
                <a:solidFill>
                  <a:prstClr val="black"/>
                </a:solidFill>
                <a:latin typeface="Calibri" panose="020F0502020204030204"/>
                <a:cs typeface="Arial" panose="020B0604020202020204" pitchFamily="34" charset="0"/>
              </a:rPr>
              <a:t>Responses to crime </a:t>
            </a:r>
            <a:endParaRPr lang="en-GB" sz="2800" dirty="0">
              <a:solidFill>
                <a:prstClr val="black"/>
              </a:solidFill>
              <a:latin typeface="Calibri" panose="020F0502020204030204"/>
              <a:cs typeface="Arial" panose="020B0604020202020204" pitchFamily="34" charset="0"/>
            </a:endParaRPr>
          </a:p>
          <a:p>
            <a:pPr>
              <a:defRPr/>
            </a:pPr>
            <a:r>
              <a:rPr lang="en-GB" sz="2800" dirty="0">
                <a:solidFill>
                  <a:prstClr val="black"/>
                </a:solidFill>
                <a:latin typeface="Calibri" panose="020F0502020204030204"/>
                <a:cs typeface="Arial" panose="020B0604020202020204" pitchFamily="34" charset="0"/>
              </a:rPr>
              <a:t>custodial sentences </a:t>
            </a:r>
          </a:p>
          <a:p>
            <a:pPr>
              <a:defRPr/>
            </a:pPr>
            <a:r>
              <a:rPr lang="en-GB" sz="2800" dirty="0">
                <a:solidFill>
                  <a:prstClr val="black"/>
                </a:solidFill>
                <a:latin typeface="Calibri" panose="020F0502020204030204"/>
                <a:cs typeface="Arial" panose="020B0604020202020204" pitchFamily="34" charset="0"/>
              </a:rPr>
              <a:t>non-custodial sentences </a:t>
            </a:r>
          </a:p>
          <a:p>
            <a:pPr>
              <a:defRPr/>
            </a:pPr>
            <a:r>
              <a:rPr lang="en-GB" sz="2800" dirty="0">
                <a:solidFill>
                  <a:prstClr val="black"/>
                </a:solidFill>
                <a:latin typeface="Calibri" panose="020F0502020204030204"/>
                <a:cs typeface="Arial" panose="020B0604020202020204" pitchFamily="34" charset="0"/>
              </a:rPr>
              <a:t>capital punishment </a:t>
            </a:r>
          </a:p>
        </p:txBody>
      </p:sp>
      <p:sp>
        <p:nvSpPr>
          <p:cNvPr id="3" name="TextBox 2"/>
          <p:cNvSpPr txBox="1"/>
          <p:nvPr/>
        </p:nvSpPr>
        <p:spPr>
          <a:xfrm>
            <a:off x="1924050" y="349253"/>
            <a:ext cx="2520950" cy="523875"/>
          </a:xfrm>
          <a:prstGeom prst="rect">
            <a:avLst/>
          </a:prstGeom>
          <a:noFill/>
          <a:ln w="28575">
            <a:solidFill>
              <a:srgbClr val="FF0000"/>
            </a:solidFill>
          </a:ln>
        </p:spPr>
        <p:txBody>
          <a:bodyPr>
            <a:spAutoFit/>
          </a:bodyPr>
          <a:lstStyle/>
          <a:p>
            <a:pPr fontAlgn="base">
              <a:spcBef>
                <a:spcPct val="0"/>
              </a:spcBef>
              <a:spcAft>
                <a:spcPct val="0"/>
              </a:spcAft>
              <a:defRPr/>
            </a:pPr>
            <a:r>
              <a:rPr lang="en-GB" sz="2800" dirty="0">
                <a:solidFill>
                  <a:prstClr val="black"/>
                </a:solidFill>
                <a:latin typeface="Calibri" panose="020F0502020204030204"/>
                <a:cs typeface="Arial" panose="020B0604020202020204" pitchFamily="34" charset="0"/>
              </a:rPr>
              <a:t>Course content </a:t>
            </a:r>
          </a:p>
        </p:txBody>
      </p:sp>
      <p:sp>
        <p:nvSpPr>
          <p:cNvPr id="7" name="Oval 6"/>
          <p:cNvSpPr/>
          <p:nvPr/>
        </p:nvSpPr>
        <p:spPr>
          <a:xfrm>
            <a:off x="394493" y="1943873"/>
            <a:ext cx="3059113" cy="2376488"/>
          </a:xfrm>
          <a:prstGeom prst="ellipse">
            <a:avLst/>
          </a:prstGeom>
          <a:ln w="38100">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algn="ctr" fontAlgn="base">
              <a:spcBef>
                <a:spcPct val="0"/>
              </a:spcBef>
              <a:spcAft>
                <a:spcPct val="0"/>
              </a:spcAft>
              <a:defRPr/>
            </a:pPr>
            <a:r>
              <a:rPr lang="en-GB" sz="2800" dirty="0">
                <a:solidFill>
                  <a:prstClr val="black"/>
                </a:solidFill>
                <a:latin typeface="Calibri" panose="020F0502020204030204"/>
              </a:rPr>
              <a:t>Religious and non religious view on these issues</a:t>
            </a:r>
          </a:p>
        </p:txBody>
      </p:sp>
      <p:sp>
        <p:nvSpPr>
          <p:cNvPr id="4" name="Left-Right Arrow 3"/>
          <p:cNvSpPr/>
          <p:nvPr/>
        </p:nvSpPr>
        <p:spPr>
          <a:xfrm>
            <a:off x="3650196" y="2648058"/>
            <a:ext cx="2317531" cy="48405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4800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A60FB-AC5A-4DB9-8888-D7B5D4327B9A}"/>
              </a:ext>
            </a:extLst>
          </p:cNvPr>
          <p:cNvSpPr/>
          <p:nvPr/>
        </p:nvSpPr>
        <p:spPr>
          <a:xfrm>
            <a:off x="315701" y="1057113"/>
            <a:ext cx="1170641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Utilitarianism is an ethical and philosophical theory that determines right from wrong by focusing on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a:ea typeface="+mn-ea"/>
                <a:cs typeface="+mn-cs"/>
              </a:rPr>
              <a:t>It is a form of consequentialism.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Rectangle 2"/>
          <p:cNvSpPr/>
          <p:nvPr/>
        </p:nvSpPr>
        <p:spPr>
          <a:xfrm>
            <a:off x="2900855" y="291455"/>
            <a:ext cx="519326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noProof="0" smtClean="0">
                <a:solidFill>
                  <a:srgbClr val="FF0000"/>
                </a:solidFill>
                <a:latin typeface="Calibri"/>
              </a:rPr>
              <a:t>6</a:t>
            </a:r>
            <a:r>
              <a:rPr kumimoji="0" lang="en-GB" sz="2800" b="1" i="0" u="none" strike="noStrike" kern="1200" cap="none" spc="0" normalizeH="0" baseline="0" noProof="0" smtClean="0">
                <a:ln>
                  <a:noFill/>
                </a:ln>
                <a:solidFill>
                  <a:srgbClr val="FF0000"/>
                </a:solidFill>
                <a:effectLst/>
                <a:uLnTx/>
                <a:uFillTx/>
                <a:latin typeface="Calibri"/>
                <a:ea typeface="+mn-ea"/>
                <a:cs typeface="+mn-cs"/>
              </a:rPr>
              <a:t>.2.23             </a:t>
            </a:r>
            <a:r>
              <a:rPr kumimoji="0" lang="en-GB" sz="2800" b="1" i="0" u="none" strike="noStrike" kern="1200" cap="none" spc="0" normalizeH="0" baseline="0" noProof="0" dirty="0" smtClean="0">
                <a:ln>
                  <a:noFill/>
                </a:ln>
                <a:solidFill>
                  <a:srgbClr val="FF0000"/>
                </a:solidFill>
                <a:effectLst/>
                <a:uLnTx/>
                <a:uFillTx/>
                <a:latin typeface="Calibri"/>
                <a:ea typeface="+mn-ea"/>
                <a:cs typeface="+mn-cs"/>
              </a:rPr>
              <a:t>Utilitarianism</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24380" y="3303882"/>
            <a:ext cx="6731876" cy="2677656"/>
          </a:xfrm>
          <a:prstGeom prst="rect">
            <a:avLst/>
          </a:prstGeom>
          <a:solidFill>
            <a:schemeClr val="bg1">
              <a:lumMod val="75000"/>
            </a:schemeClr>
          </a:solidFill>
        </p:spPr>
        <p:txBody>
          <a:bodyPr wrap="square">
            <a:spAutoFit/>
          </a:bodyPr>
          <a:lstStyle/>
          <a:p>
            <a:r>
              <a:rPr lang="en-GB" sz="2800" dirty="0"/>
              <a:t>Of all the things a person might do at any given moment, the morally right action is the one with the best overall consequences.</a:t>
            </a:r>
          </a:p>
          <a:p>
            <a:endParaRPr lang="en-GB" sz="2800" dirty="0"/>
          </a:p>
          <a:p>
            <a:r>
              <a:rPr lang="en-GB" sz="2800" dirty="0"/>
              <a:t>Internet </a:t>
            </a:r>
            <a:r>
              <a:rPr lang="en-GB" sz="2800" dirty="0" err="1"/>
              <a:t>Encyclopedia</a:t>
            </a:r>
            <a:r>
              <a:rPr lang="en-GB" sz="2800" dirty="0"/>
              <a:t> of Philosophy: Consequentialism</a:t>
            </a:r>
          </a:p>
        </p:txBody>
      </p:sp>
      <p:pic>
        <p:nvPicPr>
          <p:cNvPr id="5" name="Picture 4"/>
          <p:cNvPicPr>
            <a:picLocks noChangeAspect="1"/>
          </p:cNvPicPr>
          <p:nvPr/>
        </p:nvPicPr>
        <p:blipFill>
          <a:blip r:embed="rId2"/>
          <a:stretch>
            <a:fillRect/>
          </a:stretch>
        </p:blipFill>
        <p:spPr>
          <a:xfrm>
            <a:off x="8174708" y="4338515"/>
            <a:ext cx="3028950" cy="1514475"/>
          </a:xfrm>
          <a:prstGeom prst="rect">
            <a:avLst/>
          </a:prstGeom>
        </p:spPr>
      </p:pic>
    </p:spTree>
    <p:extLst>
      <p:ext uri="{BB962C8B-B14F-4D97-AF65-F5344CB8AC3E}">
        <p14:creationId xmlns:p14="http://schemas.microsoft.com/office/powerpoint/2010/main" val="18755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0A60FB-AC5A-4DB9-8888-D7B5D4327B9A}"/>
              </a:ext>
            </a:extLst>
          </p:cNvPr>
          <p:cNvSpPr/>
          <p:nvPr/>
        </p:nvSpPr>
        <p:spPr>
          <a:xfrm>
            <a:off x="441823" y="1120175"/>
            <a:ext cx="11524203"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Utilitarianism has two main founders Jeremy Bentham and John Stuart </a:t>
            </a:r>
            <a:r>
              <a:rPr kumimoji="0" lang="en-GB" sz="2800" b="0" i="0" u="none" strike="noStrike" kern="1200" cap="none" spc="0" normalizeH="0" baseline="0" noProof="0" dirty="0" smtClean="0">
                <a:ln>
                  <a:noFill/>
                </a:ln>
                <a:solidFill>
                  <a:prstClr val="black"/>
                </a:solidFill>
                <a:effectLst/>
                <a:uLnTx/>
                <a:uFillTx/>
                <a:latin typeface="Calibri"/>
                <a:ea typeface="+mn-ea"/>
                <a:cs typeface="+mn-cs"/>
              </a:rPr>
              <a:t>Mill.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a:off x="4664623" y="3796172"/>
            <a:ext cx="2705100" cy="1695450"/>
          </a:xfrm>
          <a:prstGeom prst="rect">
            <a:avLst/>
          </a:prstGeom>
        </p:spPr>
      </p:pic>
    </p:spTree>
    <p:extLst>
      <p:ext uri="{BB962C8B-B14F-4D97-AF65-F5344CB8AC3E}">
        <p14:creationId xmlns:p14="http://schemas.microsoft.com/office/powerpoint/2010/main" val="194981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35B11E0-DAB3-44B9-94EF-0549B3C2F77F}"/>
              </a:ext>
            </a:extLst>
          </p:cNvPr>
          <p:cNvSpPr>
            <a:spLocks noGrp="1"/>
          </p:cNvSpPr>
          <p:nvPr>
            <p:ph type="title"/>
          </p:nvPr>
        </p:nvSpPr>
        <p:spPr>
          <a:xfrm>
            <a:off x="1905000" y="152400"/>
            <a:ext cx="8153400" cy="990600"/>
          </a:xfrm>
        </p:spPr>
        <p:txBody>
          <a:bodyPr/>
          <a:lstStyle/>
          <a:p>
            <a:pPr algn="ctr" eaLnBrk="1" hangingPunct="1"/>
            <a:r>
              <a:rPr lang="en-GB" altLang="en-US" dirty="0">
                <a:solidFill>
                  <a:schemeClr val="tx1"/>
                </a:solidFill>
                <a:latin typeface="Calibri" panose="020F0502020204030204" pitchFamily="34" charset="0"/>
              </a:rPr>
              <a:t>Jeremy Bentham 1748-1832</a:t>
            </a:r>
          </a:p>
        </p:txBody>
      </p:sp>
      <p:sp>
        <p:nvSpPr>
          <p:cNvPr id="2051" name="Content Placeholder 2">
            <a:extLst>
              <a:ext uri="{FF2B5EF4-FFF2-40B4-BE49-F238E27FC236}">
                <a16:creationId xmlns:a16="http://schemas.microsoft.com/office/drawing/2014/main" id="{603A3DD0-DA62-436F-8450-90B0376F82EB}"/>
              </a:ext>
            </a:extLst>
          </p:cNvPr>
          <p:cNvSpPr>
            <a:spLocks noGrp="1"/>
          </p:cNvSpPr>
          <p:nvPr>
            <p:ph sz="quarter" idx="1"/>
          </p:nvPr>
        </p:nvSpPr>
        <p:spPr>
          <a:xfrm>
            <a:off x="225083" y="1524000"/>
            <a:ext cx="11966917" cy="4953000"/>
          </a:xfrm>
        </p:spPr>
        <p:txBody>
          <a:bodyPr/>
          <a:lstStyle/>
          <a:p>
            <a:pPr eaLnBrk="1" hangingPunct="1"/>
            <a:r>
              <a:rPr lang="en-GB" altLang="en-US" sz="2800" dirty="0">
                <a:latin typeface="Calibri" panose="020F0502020204030204" pitchFamily="34" charset="0"/>
              </a:rPr>
              <a:t>Born into a wealthy family</a:t>
            </a:r>
          </a:p>
          <a:p>
            <a:pPr eaLnBrk="1" hangingPunct="1"/>
            <a:r>
              <a:rPr lang="en-GB" altLang="en-US" sz="2800" dirty="0">
                <a:latin typeface="Calibri" panose="020F0502020204030204" pitchFamily="34" charset="0"/>
              </a:rPr>
              <a:t>Was a child prodigy and was found as a toddler sitting at his fathers desk reading a large volume of the history of England.</a:t>
            </a:r>
          </a:p>
          <a:p>
            <a:pPr eaLnBrk="1" hangingPunct="1"/>
            <a:r>
              <a:rPr lang="en-GB" altLang="en-US" sz="2800" dirty="0">
                <a:latin typeface="Calibri" panose="020F0502020204030204" pitchFamily="34" charset="0"/>
              </a:rPr>
              <a:t>Received his degree at 15 years old.</a:t>
            </a:r>
          </a:p>
          <a:p>
            <a:pPr eaLnBrk="1" hangingPunct="1"/>
            <a:r>
              <a:rPr lang="en-GB" altLang="en-US" sz="2800" dirty="0">
                <a:latin typeface="Calibri" panose="020F0502020204030204" pitchFamily="34" charset="0"/>
              </a:rPr>
              <a:t>Concerned with social conditions</a:t>
            </a:r>
          </a:p>
          <a:p>
            <a:pPr eaLnBrk="1" hangingPunct="1">
              <a:buFont typeface="Wingdings" panose="05000000000000000000" pitchFamily="2" charset="2"/>
              <a:buNone/>
            </a:pPr>
            <a:r>
              <a:rPr lang="en-GB" altLang="en-US" sz="2800" dirty="0">
                <a:latin typeface="Calibri" panose="020F0502020204030204" pitchFamily="34" charset="0"/>
              </a:rPr>
              <a:t> of his time and was a political</a:t>
            </a:r>
          </a:p>
          <a:p>
            <a:pPr eaLnBrk="1" hangingPunct="1">
              <a:buFont typeface="Wingdings" panose="05000000000000000000" pitchFamily="2" charset="2"/>
              <a:buNone/>
            </a:pPr>
            <a:r>
              <a:rPr lang="en-GB" altLang="en-US" sz="2800" dirty="0">
                <a:latin typeface="Calibri" panose="020F0502020204030204" pitchFamily="34" charset="0"/>
              </a:rPr>
              <a:t> philosopher and a political radical.</a:t>
            </a:r>
          </a:p>
          <a:p>
            <a:pPr eaLnBrk="1" hangingPunct="1">
              <a:buFont typeface="Wingdings" panose="05000000000000000000" pitchFamily="2" charset="2"/>
              <a:buNone/>
            </a:pPr>
            <a:endParaRPr lang="en-GB" altLang="en-US" sz="2800" dirty="0">
              <a:latin typeface="Calibri" panose="020F0502020204030204" pitchFamily="34" charset="0"/>
            </a:endParaRPr>
          </a:p>
          <a:p>
            <a:pPr eaLnBrk="1" hangingPunct="1">
              <a:buFont typeface="Wingdings" panose="05000000000000000000" pitchFamily="2" charset="2"/>
              <a:buNone/>
            </a:pPr>
            <a:r>
              <a:rPr lang="en-GB" altLang="en-US" sz="2800" dirty="0"/>
              <a:t> </a:t>
            </a:r>
          </a:p>
        </p:txBody>
      </p:sp>
      <p:pic>
        <p:nvPicPr>
          <p:cNvPr id="2052" name="Picture 7" descr="http://upload.wikimedia.org/wikipedia/commons/thumb/e/ef/Jeremy_Bentham_by_Thomas_Frye.jpg/180px-Jeremy_Bentham_by_Thomas_Frye.jpg">
            <a:extLst>
              <a:ext uri="{FF2B5EF4-FFF2-40B4-BE49-F238E27FC236}">
                <a16:creationId xmlns:a16="http://schemas.microsoft.com/office/drawing/2014/main" id="{49F7AB76-DB13-4A0C-B97A-259D0CA1C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094" y="2773407"/>
            <a:ext cx="2670517" cy="39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40171"/>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6B6BBA76-2139-4784-A4F3-94FA45188E55}"/>
              </a:ext>
            </a:extLst>
          </p:cNvPr>
          <p:cNvSpPr>
            <a:spLocks/>
          </p:cNvSpPr>
          <p:nvPr/>
        </p:nvSpPr>
        <p:spPr bwMode="auto">
          <a:xfrm>
            <a:off x="281982" y="679985"/>
            <a:ext cx="6682154" cy="51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639763" indent="-2730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defRPr>
            </a:lvl4pPr>
            <a:lvl5pPr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5pPr>
            <a:lvl6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6pPr>
            <a:lvl7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7pPr>
            <a:lvl8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8pPr>
            <a:lvl9pPr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defRPr>
            </a:lvl9pPr>
          </a:lstStyle>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anose="05000000000000000000" pitchFamily="2" charset="2"/>
              <a:buChar char=""/>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argued for equal rights for women</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anose="05000000000000000000" pitchFamily="2" charset="2"/>
              <a:buChar char=""/>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argued for the abolition of slavery</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anose="05000000000000000000" pitchFamily="2" charset="2"/>
              <a:buChar char=""/>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argued that divorce should be allowed</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anose="05000000000000000000" pitchFamily="2" charset="2"/>
              <a:buChar char=""/>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argued for the abolition of  the death penalty </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anose="05000000000000000000"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argued that physically punishing children was wrong</a:t>
            </a:r>
            <a:r>
              <a:rPr kumimoji="0" lang="en-GB"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anose="05000000000000000000" pitchFamily="2" charset="2"/>
              <a:buChar char=""/>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He supported animal rights</a:t>
            </a:r>
          </a:p>
          <a:p>
            <a:pPr marL="319088" marR="0" lvl="0" indent="-319088" algn="l" defTabSz="914400" rtl="0" eaLnBrk="1" fontAlgn="base" latinLnBrk="0" hangingPunct="1">
              <a:lnSpc>
                <a:spcPct val="100000"/>
              </a:lnSpc>
              <a:spcBef>
                <a:spcPts val="700"/>
              </a:spcBef>
              <a:spcAft>
                <a:spcPct val="0"/>
              </a:spcAft>
              <a:buClr>
                <a:srgbClr val="DD8047"/>
              </a:buClr>
              <a:buSzPct val="60000"/>
              <a:buFont typeface="Wingdings" panose="05000000000000000000" pitchFamily="2" charset="2"/>
              <a:buNone/>
              <a:tabLst/>
              <a:defRPr/>
            </a:pPr>
            <a:endParaRPr kumimoji="0" lang="en-GB" altLang="en-US" sz="2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2" name="Picture 1">
            <a:extLst>
              <a:ext uri="{FF2B5EF4-FFF2-40B4-BE49-F238E27FC236}">
                <a16:creationId xmlns:a16="http://schemas.microsoft.com/office/drawing/2014/main" id="{0F688302-C46B-44A1-A779-C47FE084D6DC}"/>
              </a:ext>
            </a:extLst>
          </p:cNvPr>
          <p:cNvPicPr>
            <a:picLocks noChangeAspect="1"/>
          </p:cNvPicPr>
          <p:nvPr/>
        </p:nvPicPr>
        <p:blipFill>
          <a:blip r:embed="rId2"/>
          <a:stretch>
            <a:fillRect/>
          </a:stretch>
        </p:blipFill>
        <p:spPr>
          <a:xfrm>
            <a:off x="7327580" y="1050043"/>
            <a:ext cx="3502929" cy="4755271"/>
          </a:xfrm>
          <a:prstGeom prst="rect">
            <a:avLst/>
          </a:prstGeom>
        </p:spPr>
      </p:pic>
      <p:sp>
        <p:nvSpPr>
          <p:cNvPr id="3" name="Explosion 2 2"/>
          <p:cNvSpPr/>
          <p:nvPr/>
        </p:nvSpPr>
        <p:spPr>
          <a:xfrm>
            <a:off x="2850401" y="4099810"/>
            <a:ext cx="8559384" cy="275819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94B6D2">
                    <a:lumMod val="50000"/>
                  </a:srgbClr>
                </a:solidFill>
                <a:effectLst/>
                <a:uLnTx/>
                <a:uFillTx/>
                <a:latin typeface="Tw Cen MT"/>
                <a:ea typeface="+mn-ea"/>
                <a:cs typeface="+mn-cs"/>
              </a:rPr>
              <a:t>A pretty radical man for his time</a:t>
            </a:r>
          </a:p>
        </p:txBody>
      </p:sp>
    </p:spTree>
    <p:extLst>
      <p:ext uri="{BB962C8B-B14F-4D97-AF65-F5344CB8AC3E}">
        <p14:creationId xmlns:p14="http://schemas.microsoft.com/office/powerpoint/2010/main" val="210258432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 calcmode="lin" valueType="num">
                                      <p:cBhvr additive="base">
                                        <p:cTn id="1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additive="base">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D94DC-3020-4EFC-9B23-040F4F2E7B4A}"/>
              </a:ext>
            </a:extLst>
          </p:cNvPr>
          <p:cNvSpPr>
            <a:spLocks noGrp="1"/>
          </p:cNvSpPr>
          <p:nvPr>
            <p:ph type="title"/>
          </p:nvPr>
        </p:nvSpPr>
        <p:spPr>
          <a:xfrm>
            <a:off x="2136775" y="228601"/>
            <a:ext cx="8153400" cy="485775"/>
          </a:xfrm>
        </p:spPr>
        <p:txBody>
          <a:bodyPr>
            <a:normAutofit fontScale="90000"/>
          </a:bodyPr>
          <a:lstStyle/>
          <a:p>
            <a:pPr eaLnBrk="1" fontAlgn="auto" hangingPunct="1">
              <a:spcAft>
                <a:spcPts val="0"/>
              </a:spcAft>
              <a:defRPr/>
            </a:pPr>
            <a:endParaRPr lang="en-GB" dirty="0"/>
          </a:p>
        </p:txBody>
      </p:sp>
      <p:pic>
        <p:nvPicPr>
          <p:cNvPr id="4099" name="Picture 5" descr="http://farm8.staticflickr.com/7266/8167594865_4fd48007cb.jpg">
            <a:extLst>
              <a:ext uri="{FF2B5EF4-FFF2-40B4-BE49-F238E27FC236}">
                <a16:creationId xmlns:a16="http://schemas.microsoft.com/office/drawing/2014/main" id="{F42C41F1-83DF-4779-B0D0-159EB1F45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398855"/>
      </p:ext>
    </p:extLst>
  </p:cSld>
  <p:clrMapOvr>
    <a:masterClrMapping/>
  </p:clrMapOvr>
  <p:transition>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788</Words>
  <Application>Microsoft Office PowerPoint</Application>
  <PresentationFormat>Widescreen</PresentationFormat>
  <Paragraphs>138</Paragraphs>
  <Slides>21</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21</vt:i4>
      </vt:variant>
    </vt:vector>
  </HeadingPairs>
  <TitlesOfParts>
    <vt:vector size="38" baseType="lpstr">
      <vt:lpstr>Arial</vt:lpstr>
      <vt:lpstr>Calibri</vt:lpstr>
      <vt:lpstr>Calibri Light</vt:lpstr>
      <vt:lpstr>Comic Sans MS</vt:lpstr>
      <vt:lpstr>Tempus Sans ITC</vt:lpstr>
      <vt:lpstr>Times New Roman</vt:lpstr>
      <vt:lpstr>Tw Cen MT</vt:lpstr>
      <vt:lpstr>Verdana</vt:lpstr>
      <vt:lpstr>Wingdings</vt:lpstr>
      <vt:lpstr>Wingdings 2</vt:lpstr>
      <vt:lpstr>Office Theme</vt:lpstr>
      <vt:lpstr>2_Office Theme</vt:lpstr>
      <vt:lpstr>Median</vt:lpstr>
      <vt:lpstr>4_Office Theme</vt:lpstr>
      <vt:lpstr>Default Design</vt:lpstr>
      <vt:lpstr>1_Default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Jeremy Bentham 1748-1832</vt:lpstr>
      <vt:lpstr>PowerPoint Presentation</vt:lpstr>
      <vt:lpstr>PowerPoint Presentation</vt:lpstr>
      <vt:lpstr>PowerPoint Presentation</vt:lpstr>
      <vt:lpstr>PowerPoint Presentation</vt:lpstr>
      <vt:lpstr>PowerPoint Presentation</vt:lpstr>
      <vt:lpstr>PowerPoint Presentation</vt:lpstr>
      <vt:lpstr>He even devised a way of calculating every action and rating it for pain and pleasure. It is called the Hedonic Calculus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Falkirk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Howie</dc:creator>
  <cp:lastModifiedBy>Lindsay Howie</cp:lastModifiedBy>
  <cp:revision>26</cp:revision>
  <dcterms:created xsi:type="dcterms:W3CDTF">2022-01-31T11:36:00Z</dcterms:created>
  <dcterms:modified xsi:type="dcterms:W3CDTF">2023-02-06T10:56:09Z</dcterms:modified>
</cp:coreProperties>
</file>